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0" r:id="rId1"/>
  </p:sldMasterIdLst>
  <p:notesMasterIdLst>
    <p:notesMasterId r:id="rId43"/>
  </p:notesMasterIdLst>
  <p:handoutMasterIdLst>
    <p:handoutMasterId r:id="rId44"/>
  </p:handoutMasterIdLst>
  <p:sldIdLst>
    <p:sldId id="383" r:id="rId2"/>
    <p:sldId id="384" r:id="rId3"/>
    <p:sldId id="398" r:id="rId4"/>
    <p:sldId id="258" r:id="rId5"/>
    <p:sldId id="385" r:id="rId6"/>
    <p:sldId id="388" r:id="rId7"/>
    <p:sldId id="395" r:id="rId8"/>
    <p:sldId id="389" r:id="rId9"/>
    <p:sldId id="264" r:id="rId10"/>
    <p:sldId id="396" r:id="rId11"/>
    <p:sldId id="266" r:id="rId12"/>
    <p:sldId id="267" r:id="rId13"/>
    <p:sldId id="268" r:id="rId14"/>
    <p:sldId id="269" r:id="rId15"/>
    <p:sldId id="270" r:id="rId16"/>
    <p:sldId id="271" r:id="rId17"/>
    <p:sldId id="272" r:id="rId18"/>
    <p:sldId id="273" r:id="rId19"/>
    <p:sldId id="406" r:id="rId20"/>
    <p:sldId id="274" r:id="rId21"/>
    <p:sldId id="276" r:id="rId22"/>
    <p:sldId id="277" r:id="rId23"/>
    <p:sldId id="278" r:id="rId24"/>
    <p:sldId id="279" r:id="rId25"/>
    <p:sldId id="280" r:id="rId26"/>
    <p:sldId id="404" r:id="rId27"/>
    <p:sldId id="405" r:id="rId28"/>
    <p:sldId id="282" r:id="rId29"/>
    <p:sldId id="402" r:id="rId30"/>
    <p:sldId id="293" r:id="rId31"/>
    <p:sldId id="294" r:id="rId32"/>
    <p:sldId id="401" r:id="rId33"/>
    <p:sldId id="296" r:id="rId34"/>
    <p:sldId id="297" r:id="rId35"/>
    <p:sldId id="298" r:id="rId36"/>
    <p:sldId id="299" r:id="rId37"/>
    <p:sldId id="300" r:id="rId38"/>
    <p:sldId id="301" r:id="rId39"/>
    <p:sldId id="392" r:id="rId40"/>
    <p:sldId id="394" r:id="rId41"/>
    <p:sldId id="393"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7" charset="0"/>
        <a:ea typeface="+mn-ea"/>
        <a:cs typeface="+mn-cs"/>
      </a:defRPr>
    </a:lvl1pPr>
    <a:lvl2pPr marL="457200" algn="l" rtl="0" fontAlgn="base">
      <a:spcBef>
        <a:spcPct val="0"/>
      </a:spcBef>
      <a:spcAft>
        <a:spcPct val="0"/>
      </a:spcAft>
      <a:defRPr kern="1200">
        <a:solidFill>
          <a:schemeClr val="tx1"/>
        </a:solidFill>
        <a:latin typeface="Arial" pitchFamily="-107" charset="0"/>
        <a:ea typeface="+mn-ea"/>
        <a:cs typeface="+mn-cs"/>
      </a:defRPr>
    </a:lvl2pPr>
    <a:lvl3pPr marL="914400" algn="l" rtl="0" fontAlgn="base">
      <a:spcBef>
        <a:spcPct val="0"/>
      </a:spcBef>
      <a:spcAft>
        <a:spcPct val="0"/>
      </a:spcAft>
      <a:defRPr kern="1200">
        <a:solidFill>
          <a:schemeClr val="tx1"/>
        </a:solidFill>
        <a:latin typeface="Arial" pitchFamily="-107" charset="0"/>
        <a:ea typeface="+mn-ea"/>
        <a:cs typeface="+mn-cs"/>
      </a:defRPr>
    </a:lvl3pPr>
    <a:lvl4pPr marL="1371600" algn="l" rtl="0" fontAlgn="base">
      <a:spcBef>
        <a:spcPct val="0"/>
      </a:spcBef>
      <a:spcAft>
        <a:spcPct val="0"/>
      </a:spcAft>
      <a:defRPr kern="1200">
        <a:solidFill>
          <a:schemeClr val="tx1"/>
        </a:solidFill>
        <a:latin typeface="Arial" pitchFamily="-107" charset="0"/>
        <a:ea typeface="+mn-ea"/>
        <a:cs typeface="+mn-cs"/>
      </a:defRPr>
    </a:lvl4pPr>
    <a:lvl5pPr marL="1828800" algn="l" rtl="0" fontAlgn="base">
      <a:spcBef>
        <a:spcPct val="0"/>
      </a:spcBef>
      <a:spcAft>
        <a:spcPct val="0"/>
      </a:spcAft>
      <a:defRPr kern="1200">
        <a:solidFill>
          <a:schemeClr val="tx1"/>
        </a:solidFill>
        <a:latin typeface="Arial" pitchFamily="-107" charset="0"/>
        <a:ea typeface="+mn-ea"/>
        <a:cs typeface="+mn-cs"/>
      </a:defRPr>
    </a:lvl5pPr>
    <a:lvl6pPr marL="2286000" algn="l" defTabSz="457200" rtl="0" eaLnBrk="1" latinLnBrk="0" hangingPunct="1">
      <a:defRPr kern="1200">
        <a:solidFill>
          <a:schemeClr val="tx1"/>
        </a:solidFill>
        <a:latin typeface="Arial" pitchFamily="-107" charset="0"/>
        <a:ea typeface="+mn-ea"/>
        <a:cs typeface="+mn-cs"/>
      </a:defRPr>
    </a:lvl6pPr>
    <a:lvl7pPr marL="2743200" algn="l" defTabSz="457200" rtl="0" eaLnBrk="1" latinLnBrk="0" hangingPunct="1">
      <a:defRPr kern="1200">
        <a:solidFill>
          <a:schemeClr val="tx1"/>
        </a:solidFill>
        <a:latin typeface="Arial" pitchFamily="-107" charset="0"/>
        <a:ea typeface="+mn-ea"/>
        <a:cs typeface="+mn-cs"/>
      </a:defRPr>
    </a:lvl7pPr>
    <a:lvl8pPr marL="3200400" algn="l" defTabSz="457200" rtl="0" eaLnBrk="1" latinLnBrk="0" hangingPunct="1">
      <a:defRPr kern="1200">
        <a:solidFill>
          <a:schemeClr val="tx1"/>
        </a:solidFill>
        <a:latin typeface="Arial" pitchFamily="-107" charset="0"/>
        <a:ea typeface="+mn-ea"/>
        <a:cs typeface="+mn-cs"/>
      </a:defRPr>
    </a:lvl8pPr>
    <a:lvl9pPr marL="3657600" algn="l" defTabSz="457200" rtl="0" eaLnBrk="1" latinLnBrk="0" hangingPunct="1">
      <a:defRPr kern="1200">
        <a:solidFill>
          <a:schemeClr val="tx1"/>
        </a:solidFill>
        <a:latin typeface="Arial" pitchFamily="-107" charset="0"/>
        <a:ea typeface="+mn-ea"/>
        <a:cs typeface="+mn-cs"/>
      </a:defRPr>
    </a:lvl9pPr>
  </p:defaultTextStyle>
  <p:extLst>
    <p:ext uri="{521415D9-36F7-43E2-AB2F-B90AF26B5E84}">
      <p14:sectionLst xmlns:p14="http://schemas.microsoft.com/office/powerpoint/2010/main">
        <p14:section name="Default Section" id="{5A7270C8-1170-43C0-9C01-4B2AFC24409C}">
          <p14:sldIdLst>
            <p14:sldId id="383"/>
            <p14:sldId id="384"/>
            <p14:sldId id="398"/>
            <p14:sldId id="258"/>
            <p14:sldId id="385"/>
            <p14:sldId id="388"/>
            <p14:sldId id="395"/>
            <p14:sldId id="389"/>
            <p14:sldId id="264"/>
            <p14:sldId id="396"/>
            <p14:sldId id="266"/>
            <p14:sldId id="267"/>
            <p14:sldId id="268"/>
            <p14:sldId id="269"/>
            <p14:sldId id="270"/>
            <p14:sldId id="271"/>
            <p14:sldId id="272"/>
            <p14:sldId id="273"/>
            <p14:sldId id="406"/>
            <p14:sldId id="274"/>
            <p14:sldId id="276"/>
            <p14:sldId id="277"/>
            <p14:sldId id="278"/>
            <p14:sldId id="279"/>
            <p14:sldId id="280"/>
            <p14:sldId id="404"/>
            <p14:sldId id="405"/>
            <p14:sldId id="282"/>
            <p14:sldId id="402"/>
            <p14:sldId id="293"/>
            <p14:sldId id="294"/>
            <p14:sldId id="401"/>
            <p14:sldId id="296"/>
            <p14:sldId id="297"/>
            <p14:sldId id="298"/>
            <p14:sldId id="299"/>
            <p14:sldId id="300"/>
            <p14:sldId id="301"/>
            <p14:sldId id="392"/>
            <p14:sldId id="394"/>
            <p14:sldId id="39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4B5064"/>
    <a:srgbClr val="E3A988"/>
    <a:srgbClr val="E39891"/>
    <a:srgbClr val="4E5174"/>
    <a:srgbClr val="354415"/>
    <a:srgbClr val="0A442F"/>
    <a:srgbClr val="9998FF"/>
    <a:srgbClr val="0000FF"/>
    <a:srgbClr val="FF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71" autoAdjust="0"/>
    <p:restoredTop sz="74324" autoAdjust="0"/>
  </p:normalViewPr>
  <p:slideViewPr>
    <p:cSldViewPr>
      <p:cViewPr varScale="1">
        <p:scale>
          <a:sx n="97" d="100"/>
          <a:sy n="97" d="100"/>
        </p:scale>
        <p:origin x="160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15547"/>
    </p:cViewPr>
  </p:sorterViewPr>
  <p:notesViewPr>
    <p:cSldViewPr>
      <p:cViewPr varScale="1">
        <p:scale>
          <a:sx n="115" d="100"/>
          <a:sy n="115" d="100"/>
        </p:scale>
        <p:origin x="-1888"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9DDEF9-8F79-3F4A-8C1A-CB2E900DCD92}" type="datetimeFigureOut">
              <a:rPr lang="en-US" smtClean="0"/>
              <a:pPr/>
              <a:t>5/4/2021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C6E06BC-6ADC-E14E-A693-35C906D05F34}" type="slidenum">
              <a:rPr lang="en-US" smtClean="0"/>
              <a:pPr/>
              <a:t>‹#›</a:t>
            </a:fld>
            <a:endParaRPr lang="en-US"/>
          </a:p>
        </p:txBody>
      </p:sp>
    </p:spTree>
    <p:extLst>
      <p:ext uri="{BB962C8B-B14F-4D97-AF65-F5344CB8AC3E}">
        <p14:creationId xmlns:p14="http://schemas.microsoft.com/office/powerpoint/2010/main" val="778425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8560DBF-F109-8946-ADF0-EE66B221E988}" type="slidenum">
              <a:rPr lang="en-AU"/>
              <a:pPr/>
              <a:t>‹#›</a:t>
            </a:fld>
            <a:endParaRPr lang="en-AU" dirty="0"/>
          </a:p>
        </p:txBody>
      </p:sp>
    </p:spTree>
    <p:extLst>
      <p:ext uri="{BB962C8B-B14F-4D97-AF65-F5344CB8AC3E}">
        <p14:creationId xmlns:p14="http://schemas.microsoft.com/office/powerpoint/2010/main" val="347790822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7" charset="0"/>
        <a:ea typeface="+mn-ea"/>
        <a:cs typeface="+mn-cs"/>
      </a:defRPr>
    </a:lvl1pPr>
    <a:lvl2pPr marL="4572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2pPr>
    <a:lvl3pPr marL="9144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3pPr>
    <a:lvl4pPr marL="13716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4pPr>
    <a:lvl5pPr marL="18288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b="0" i="0" u="none" strike="noStrike" kern="1200" baseline="0" dirty="0">
                <a:solidFill>
                  <a:schemeClr val="tx1"/>
                </a:solidFill>
                <a:latin typeface="Arial" pitchFamily="-107" charset="0"/>
                <a:ea typeface="+mn-ea"/>
                <a:cs typeface="+mn-cs"/>
              </a:rPr>
              <a:t>This chapter provides an overview of computer security. We begin with a discussion</a:t>
            </a:r>
          </a:p>
          <a:p>
            <a:r>
              <a:rPr lang="en-US" sz="1200" b="0" i="0" u="none" strike="noStrike" kern="1200" baseline="0" dirty="0">
                <a:solidFill>
                  <a:schemeClr val="tx1"/>
                </a:solidFill>
                <a:latin typeface="Arial" pitchFamily="-107" charset="0"/>
                <a:ea typeface="+mn-ea"/>
                <a:cs typeface="+mn-cs"/>
              </a:rPr>
              <a:t>of what we mean by computer security. In essence, computer security deals</a:t>
            </a:r>
          </a:p>
          <a:p>
            <a:r>
              <a:rPr lang="en-US" sz="1200" b="0" i="0" u="none" strike="noStrike" kern="1200" baseline="0" dirty="0">
                <a:solidFill>
                  <a:schemeClr val="tx1"/>
                </a:solidFill>
                <a:latin typeface="Arial" pitchFamily="-107" charset="0"/>
                <a:ea typeface="+mn-ea"/>
                <a:cs typeface="+mn-cs"/>
              </a:rPr>
              <a:t>with computer-related assets that are subject to a variety of threats and for which</a:t>
            </a:r>
          </a:p>
          <a:p>
            <a:r>
              <a:rPr lang="en-US" sz="1200" b="0" i="0" u="none" strike="noStrike" kern="1200" baseline="0" dirty="0">
                <a:solidFill>
                  <a:schemeClr val="tx1"/>
                </a:solidFill>
                <a:latin typeface="Arial" pitchFamily="-107" charset="0"/>
                <a:ea typeface="+mn-ea"/>
                <a:cs typeface="+mn-cs"/>
              </a:rPr>
              <a:t>various measures are taken to protect those assets. Accordingly, the next section of</a:t>
            </a:r>
          </a:p>
          <a:p>
            <a:r>
              <a:rPr lang="en-US" sz="1200" b="0" i="0" u="none" strike="noStrike" kern="1200" baseline="0" dirty="0">
                <a:solidFill>
                  <a:schemeClr val="tx1"/>
                </a:solidFill>
                <a:latin typeface="Arial" pitchFamily="-107" charset="0"/>
                <a:ea typeface="+mn-ea"/>
                <a:cs typeface="+mn-cs"/>
              </a:rPr>
              <a:t>this chapter provides a brief overview of the categories of computer-related assets</a:t>
            </a:r>
          </a:p>
          <a:p>
            <a:r>
              <a:rPr lang="en-US" sz="1200" b="0" i="0" u="none" strike="noStrike" kern="1200" baseline="0" dirty="0">
                <a:solidFill>
                  <a:schemeClr val="tx1"/>
                </a:solidFill>
                <a:latin typeface="Arial" pitchFamily="-107" charset="0"/>
                <a:ea typeface="+mn-ea"/>
                <a:cs typeface="+mn-cs"/>
              </a:rPr>
              <a:t>that users and system managers wish to preserve and protect, and a look at the</a:t>
            </a:r>
          </a:p>
          <a:p>
            <a:r>
              <a:rPr lang="en-US" sz="1200" b="0" i="0" u="none" strike="noStrike" kern="1200" baseline="0" dirty="0">
                <a:solidFill>
                  <a:schemeClr val="tx1"/>
                </a:solidFill>
                <a:latin typeface="Arial" pitchFamily="-107" charset="0"/>
                <a:ea typeface="+mn-ea"/>
                <a:cs typeface="+mn-cs"/>
              </a:rPr>
              <a:t>various threats and attacks that can be made on those assets. Then, we survey the</a:t>
            </a:r>
          </a:p>
          <a:p>
            <a:r>
              <a:rPr lang="en-US" sz="1200" b="0" i="0" u="none" strike="noStrike" kern="1200" baseline="0" dirty="0">
                <a:solidFill>
                  <a:schemeClr val="tx1"/>
                </a:solidFill>
                <a:latin typeface="Arial" pitchFamily="-107" charset="0"/>
                <a:ea typeface="+mn-ea"/>
                <a:cs typeface="+mn-cs"/>
              </a:rPr>
              <a:t>measures that can be taken to deal with such threats and attacks. This we do from</a:t>
            </a:r>
          </a:p>
          <a:p>
            <a:r>
              <a:rPr lang="en-US" sz="1200" b="0" i="0" u="none" strike="noStrike" kern="1200" baseline="0" dirty="0">
                <a:solidFill>
                  <a:schemeClr val="tx1"/>
                </a:solidFill>
                <a:latin typeface="Arial" pitchFamily="-107" charset="0"/>
                <a:ea typeface="+mn-ea"/>
                <a:cs typeface="+mn-cs"/>
              </a:rPr>
              <a:t>three different viewpoints, in Sections 1.3 through 1.5. We then lay out in general</a:t>
            </a:r>
          </a:p>
          <a:p>
            <a:r>
              <a:rPr lang="en-US" sz="1200" b="0" i="0" u="none" strike="noStrike" kern="1200" baseline="0" dirty="0">
                <a:solidFill>
                  <a:schemeClr val="tx1"/>
                </a:solidFill>
                <a:latin typeface="Arial" pitchFamily="-107" charset="0"/>
                <a:ea typeface="+mn-ea"/>
                <a:cs typeface="+mn-cs"/>
              </a:rPr>
              <a:t>terms a computer security strategy.</a:t>
            </a:r>
          </a:p>
          <a:p>
            <a:endParaRPr lang="en-US" sz="120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The focus of this chapter, and indeed this book, is on three fundamental</a:t>
            </a:r>
          </a:p>
          <a:p>
            <a:r>
              <a:rPr lang="en-US" sz="1200" b="0" kern="1200" baseline="0" dirty="0">
                <a:solidFill>
                  <a:schemeClr val="tx1"/>
                </a:solidFill>
                <a:latin typeface="Arial" pitchFamily="-107" charset="0"/>
                <a:ea typeface="+mn-ea"/>
                <a:cs typeface="+mn-cs"/>
              </a:rPr>
              <a:t>questions:</a:t>
            </a:r>
          </a:p>
          <a:p>
            <a:endParaRPr lang="en-US" sz="1200" b="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1. What assets do we need to protect?</a:t>
            </a:r>
          </a:p>
          <a:p>
            <a:r>
              <a:rPr lang="en-US" sz="1200" b="0" kern="1200" baseline="0" dirty="0">
                <a:solidFill>
                  <a:schemeClr val="tx1"/>
                </a:solidFill>
                <a:latin typeface="Arial" pitchFamily="-107" charset="0"/>
                <a:ea typeface="+mn-ea"/>
                <a:cs typeface="+mn-cs"/>
              </a:rPr>
              <a:t>2. How are those assets threatened?</a:t>
            </a:r>
          </a:p>
          <a:p>
            <a:r>
              <a:rPr lang="en-US" sz="1200" b="0" kern="1200" baseline="0" dirty="0">
                <a:solidFill>
                  <a:schemeClr val="tx1"/>
                </a:solidFill>
                <a:latin typeface="Arial" pitchFamily="-107" charset="0"/>
                <a:ea typeface="+mn-ea"/>
                <a:cs typeface="+mn-cs"/>
              </a:rPr>
              <a:t>3. What can we do to counter those threats?</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098889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5" name="Shape 12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sz="1200" dirty="0">
              <a:solidFill>
                <a:schemeClr val="dk1"/>
              </a:solidFill>
            </a:endParaRP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AH does not encrypt anything. But we can use ESP to encrypt the payload and then apply AH to authenticate the entire packet.</a:t>
            </a:r>
          </a:p>
          <a:p>
            <a:pPr>
              <a:spcBef>
                <a:spcPts val="0"/>
              </a:spcBef>
              <a:buNone/>
            </a:pPr>
            <a:endParaRPr dirty="0"/>
          </a:p>
        </p:txBody>
      </p:sp>
      <p:sp>
        <p:nvSpPr>
          <p:cNvPr id="126" name="Shape 12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2" name="Shape 13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marR="0" lvl="0" indent="0" algn="l" defTabSz="914400" rtl="0" eaLnBrk="1" fontAlgn="base" latinLnBrk="0" hangingPunct="1">
              <a:lnSpc>
                <a:spcPct val="100000"/>
              </a:lnSpc>
              <a:spcBef>
                <a:spcPts val="0"/>
              </a:spcBef>
              <a:spcAft>
                <a:spcPct val="0"/>
              </a:spcAft>
              <a:buClrTx/>
              <a:buSzTx/>
              <a:buFontTx/>
              <a:buNone/>
              <a:tabLst/>
              <a:defRPr/>
            </a:pPr>
            <a:r>
              <a:rPr lang="en-US" dirty="0"/>
              <a:t>Other important </a:t>
            </a:r>
            <a:r>
              <a:rPr lang="en-US" dirty="0" err="1"/>
              <a:t>IPSec</a:t>
            </a:r>
            <a:r>
              <a:rPr lang="en-US" dirty="0"/>
              <a:t> information in the AH header includes the security parameter index and the sequence number, and again, we will discuss these shortly.</a:t>
            </a:r>
          </a:p>
          <a:p>
            <a:pPr>
              <a:spcBef>
                <a:spcPts val="0"/>
              </a:spcBef>
              <a:buNone/>
            </a:pPr>
            <a:endParaRPr dirty="0"/>
          </a:p>
        </p:txBody>
      </p:sp>
      <p:sp>
        <p:nvSpPr>
          <p:cNvPr id="133" name="Shape 13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lang="en-US" sz="1200" dirty="0">
              <a:solidFill>
                <a:schemeClr val="dk1"/>
              </a:solidFill>
            </a:endParaRPr>
          </a:p>
        </p:txBody>
      </p:sp>
      <p:sp>
        <p:nvSpPr>
          <p:cNvPr id="140" name="Shape 1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2" name="Shape 1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 </a:t>
            </a:r>
          </a:p>
          <a:p>
            <a:pPr lvl="0" rtl="0">
              <a:spcBef>
                <a:spcPts val="0"/>
              </a:spcBef>
              <a:buNone/>
            </a:pPr>
            <a:r>
              <a:rPr lang="en-US" dirty="0"/>
              <a:t>Discuss </a:t>
            </a:r>
            <a:r>
              <a:rPr lang="en-US" sz="1200" dirty="0">
                <a:solidFill>
                  <a:schemeClr val="dk1"/>
                </a:solidFill>
              </a:rPr>
              <a:t>1. T. 2. F. 3. T. 4. T</a:t>
            </a:r>
          </a:p>
        </p:txBody>
      </p:sp>
      <p:sp>
        <p:nvSpPr>
          <p:cNvPr id="153" name="Shape 1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0" name="Shape 16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dirty="0"/>
              <a:t>We have discussed that for two parties to communicate securely, they typically need to use a security protocol that performs mutual authentication and key exchange. </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For two end-hosts or two gateways to use </a:t>
            </a:r>
            <a:r>
              <a:rPr lang="en-US" sz="1200" dirty="0" err="1"/>
              <a:t>IPSec</a:t>
            </a:r>
            <a:r>
              <a:rPr lang="en-US" sz="1200" dirty="0"/>
              <a:t> for secure connections over the Internet, the security protocol is the Internet Key Exchange, or, IKE, protocol.</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This protocol allows the two parties to decide the security policies for the traffic between them, and agree on a set of security parameters, e.g., AH, or ESP, and which cryptographic algorithms for encryption or hashing.</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The protocol also</a:t>
            </a:r>
            <a:endParaRPr dirty="0"/>
          </a:p>
        </p:txBody>
      </p:sp>
      <p:sp>
        <p:nvSpPr>
          <p:cNvPr id="161" name="Shape 16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7" name="Shape 16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The security parameters for a type of traffic, e.g., all http connections from host A to B, are described in a Security Association. </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It is asymmetric. For example, for a TCP connection between A and B, we need one SA for traffic from A to B, and another SA for traffic from B to A.</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 host will need many SAs, and it uses an SA database to store them, so each SA has a unique index, And this is the security parameter index, or SPI. It is included in an outgoing packet, so that the receiver can use it to look up the SA to </a:t>
            </a:r>
            <a:r>
              <a:rPr lang="en-US" sz="1200" dirty="0" err="1">
                <a:solidFill>
                  <a:schemeClr val="dk1"/>
                </a:solidFill>
              </a:rPr>
              <a:t>unprocess</a:t>
            </a:r>
            <a:r>
              <a:rPr lang="en-US" sz="1200" dirty="0">
                <a:solidFill>
                  <a:schemeClr val="dk1"/>
                </a:solidFill>
              </a:rPr>
              <a:t>, e.g., decrypt the packet. For example, when A &amp; B agree on the security parameters, both side will store the same SA to describe these parameters, and the unique index for B’s copy of SA is sent to A so that A can store this SPI in its SA. Then when A processes the packet, it uses the parameters defined in this SA and also includes this SPI.</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security parameters define the security mechanisms, and they are determined by security policies, which are stored in a policy database.</a:t>
            </a:r>
          </a:p>
          <a:p>
            <a:pPr>
              <a:spcBef>
                <a:spcPts val="0"/>
              </a:spcBef>
              <a:buNone/>
            </a:pPr>
            <a:endParaRPr dirty="0"/>
          </a:p>
        </p:txBody>
      </p:sp>
      <p:sp>
        <p:nvSpPr>
          <p:cNvPr id="168" name="Shape 16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6" name="Shape 31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To summarize, if host A and host B wants to securely communicate, here is the typical workflow:</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Assuming that this is the first time that A sends data to B that according to policy requires protection, the router or gateway of A’s network and the router of B’s network use the IKE protocol to first negotiate the IKE SA, then use the IKE SA to negotiate the IPSec SAs.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Then an IPSec tunnel can be created between the routers and the traffic between A to B is protected by the tunnel, e.g., the packet data can be encrypted, and optionally, the header information including the source IP address as well as the packet data can be authenticated.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A terminates the connection to B, the IPSect tunnel between the two routers also terminates.</a:t>
            </a:r>
          </a:p>
          <a:p>
            <a:pPr>
              <a:spcBef>
                <a:spcPts val="0"/>
              </a:spcBef>
              <a:buNone/>
            </a:pPr>
            <a:endParaRPr/>
          </a:p>
        </p:txBody>
      </p:sp>
      <p:sp>
        <p:nvSpPr>
          <p:cNvPr id="317" name="Shape 31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19</a:t>
            </a:fld>
            <a:endParaRPr lang="en-US"/>
          </a:p>
        </p:txBody>
      </p:sp>
    </p:spTree>
    <p:extLst>
      <p:ext uri="{BB962C8B-B14F-4D97-AF65-F5344CB8AC3E}">
        <p14:creationId xmlns:p14="http://schemas.microsoft.com/office/powerpoint/2010/main" val="385664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solidFill>
                  <a:schemeClr val="dk1"/>
                </a:solidFill>
              </a:rPr>
              <a:t> (like a table key)</a:t>
            </a:r>
            <a:endParaRPr lang="en-US" sz="1200" dirty="0">
              <a:solidFill>
                <a:schemeClr val="dk1"/>
              </a:solidFill>
            </a:endParaRPr>
          </a:p>
        </p:txBody>
      </p:sp>
      <p:sp>
        <p:nvSpPr>
          <p:cNvPr id="175" name="Shape 17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Let’s discuss an example of SPD and SADB:</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Recall the tunnel and transport modes…</a:t>
            </a:r>
          </a:p>
        </p:txBody>
      </p:sp>
      <p:sp>
        <p:nvSpPr>
          <p:cNvPr id="194" name="Shape 19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21</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http://www.tcpipguide.com/free/t_IPSecSecurityAssociationsandtheSecurityAssociation.htm</a:t>
            </a:r>
            <a:endParaRPr dirty="0"/>
          </a:p>
        </p:txBody>
      </p:sp>
      <p:sp>
        <p:nvSpPr>
          <p:cNvPr id="203" name="Shape 2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a:t>
            </a:fld>
            <a:endParaRPr lang="en-AU" dirty="0"/>
          </a:p>
        </p:txBody>
      </p:sp>
    </p:spTree>
    <p:extLst>
      <p:ext uri="{BB962C8B-B14F-4D97-AF65-F5344CB8AC3E}">
        <p14:creationId xmlns:p14="http://schemas.microsoft.com/office/powerpoint/2010/main" val="31101177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0" name="Shape 2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Since C is the gateway of the subnet that A belongs to, C’s SPD stores this policy,</a:t>
            </a:r>
            <a:endParaRPr dirty="0"/>
          </a:p>
        </p:txBody>
      </p:sp>
      <p:sp>
        <p:nvSpPr>
          <p:cNvPr id="211" name="Shape 2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Here is a figure showing the processing of outbound traffic:</a:t>
            </a:r>
          </a:p>
          <a:p>
            <a:pPr lvl="0" rtl="0">
              <a:spcBef>
                <a:spcPts val="0"/>
              </a:spcBef>
              <a:buClr>
                <a:schemeClr val="dk1"/>
              </a:buClr>
              <a:buFont typeface="Arial"/>
              <a:buNone/>
            </a:pPr>
            <a:endParaRPr sz="1200" dirty="0">
              <a:solidFill>
                <a:schemeClr val="dk1"/>
              </a:solidFill>
            </a:endParaRPr>
          </a:p>
        </p:txBody>
      </p:sp>
      <p:sp>
        <p:nvSpPr>
          <p:cNvPr id="218" name="Shape 2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225" name="Shape 22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a:t>
            </a:r>
          </a:p>
          <a:p>
            <a:pPr lvl="0" rtl="0">
              <a:spcBef>
                <a:spcPts val="0"/>
              </a:spcBef>
              <a:buNone/>
            </a:pPr>
            <a:r>
              <a:rPr lang="en-US" sz="1200" dirty="0">
                <a:solidFill>
                  <a:schemeClr val="dk1"/>
                </a:solidFill>
              </a:rPr>
              <a:t>1. F. 2. T. 3. F 4. T.</a:t>
            </a:r>
          </a:p>
        </p:txBody>
      </p:sp>
      <p:sp>
        <p:nvSpPr>
          <p:cNvPr id="247" name="Shape 2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29</a:t>
            </a:fld>
            <a:endParaRPr lang="en-AU" dirty="0"/>
          </a:p>
        </p:txBody>
      </p:sp>
    </p:spTree>
    <p:extLst>
      <p:ext uri="{BB962C8B-B14F-4D97-AF65-F5344CB8AC3E}">
        <p14:creationId xmlns:p14="http://schemas.microsoft.com/office/powerpoint/2010/main" val="6680360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5" name="Shape 33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One of the most widely used security services is the Secure Sockets Layer (SSL) and the follow-on Internet standard known as Transport Layer Security (TLS). TLS has largely supplanted earlier SSL implementations. TLS is a general-purpose service implemented as a set of protocols that rely on TCP. At this level, there are two implementation choices. For full generality, TLS could be provided as part of the underlying protocol suite and therefore be transparent to applications. Alternatively, TLS can be embedded in specific packages.</a:t>
            </a:r>
          </a:p>
          <a:p>
            <a:pPr lvl="0" rtl="0">
              <a:spcBef>
                <a:spcPts val="0"/>
              </a:spcBef>
              <a:buClr>
                <a:schemeClr val="dk1"/>
              </a:buClr>
              <a:buSzPct val="25000"/>
              <a:buFont typeface="Times New Roman"/>
              <a:buNone/>
            </a:pPr>
            <a:r>
              <a:rPr lang="en-US" sz="1200" dirty="0">
                <a:solidFill>
                  <a:schemeClr val="dk1"/>
                </a:solidFill>
              </a:rPr>
              <a:t>For example, most browsers come equipped with SSL, and most Web servers have</a:t>
            </a:r>
          </a:p>
          <a:p>
            <a:pPr lvl="0" rtl="0">
              <a:spcBef>
                <a:spcPts val="0"/>
              </a:spcBef>
              <a:buClr>
                <a:schemeClr val="dk1"/>
              </a:buClr>
              <a:buSzPct val="25000"/>
              <a:buFont typeface="Times New Roman"/>
              <a:buNone/>
            </a:pPr>
            <a:r>
              <a:rPr lang="en-US" sz="1200" dirty="0">
                <a:solidFill>
                  <a:schemeClr val="dk1"/>
                </a:solidFill>
              </a:rPr>
              <a:t>implemented the protocol.</a:t>
            </a:r>
          </a:p>
          <a:p>
            <a:pPr>
              <a:spcBef>
                <a:spcPts val="0"/>
              </a:spcBef>
              <a:buNone/>
            </a:pPr>
            <a:endParaRPr dirty="0"/>
          </a:p>
        </p:txBody>
      </p:sp>
      <p:sp>
        <p:nvSpPr>
          <p:cNvPr id="336" name="Shape 33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2" name="Shape 34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TLS is designed to make use of TCP to provide a reliable end-to-end secure service.</a:t>
            </a:r>
          </a:p>
          <a:p>
            <a:pPr lvl="0" rtl="0">
              <a:spcBef>
                <a:spcPts val="0"/>
              </a:spcBef>
              <a:buClr>
                <a:srgbClr val="000000"/>
              </a:buClr>
              <a:buSzPct val="25000"/>
              <a:buFont typeface="Times New Roman"/>
              <a:buNone/>
            </a:pPr>
            <a:r>
              <a:rPr lang="en-US" sz="1200" dirty="0"/>
              <a:t>TLS is not a single protocol but rather two layers of protocols, as illustrated in this Figure.</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Record Protocol provides basic security services to various higher-layer</a:t>
            </a:r>
          </a:p>
          <a:p>
            <a:pPr lvl="0" rtl="0">
              <a:spcBef>
                <a:spcPts val="0"/>
              </a:spcBef>
              <a:buClr>
                <a:srgbClr val="000000"/>
              </a:buClr>
              <a:buSzPct val="25000"/>
              <a:buFont typeface="Times New Roman"/>
              <a:buNone/>
            </a:pPr>
            <a:r>
              <a:rPr lang="en-US" sz="1200" dirty="0"/>
              <a:t>protocols. In particular, the Hypertext Transfer Protocol (HTTP), which provides</a:t>
            </a:r>
          </a:p>
          <a:p>
            <a:pPr lvl="0" rtl="0">
              <a:spcBef>
                <a:spcPts val="0"/>
              </a:spcBef>
              <a:buClr>
                <a:srgbClr val="000000"/>
              </a:buClr>
              <a:buSzPct val="25000"/>
              <a:buFont typeface="Times New Roman"/>
              <a:buNone/>
            </a:pPr>
            <a:r>
              <a:rPr lang="en-US" sz="1200" dirty="0"/>
              <a:t>the transfer service for Web client/server interaction, can operate on top of TLS.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Three higher-layer protocols are defined as part of TLS: the Handshake Protocol,</a:t>
            </a:r>
          </a:p>
          <a:p>
            <a:pPr lvl="0" rtl="0">
              <a:spcBef>
                <a:spcPts val="0"/>
              </a:spcBef>
              <a:buClr>
                <a:srgbClr val="000000"/>
              </a:buClr>
              <a:buSzPct val="25000"/>
              <a:buFont typeface="Times New Roman"/>
              <a:buNone/>
            </a:pPr>
            <a:r>
              <a:rPr lang="en-US" sz="1200" dirty="0"/>
              <a:t>the Change Cipher Spec Protocol, and the Alert Protocol. These TLS-specific protocols</a:t>
            </a:r>
          </a:p>
          <a:p>
            <a:pPr lvl="0" rtl="0">
              <a:spcBef>
                <a:spcPts val="0"/>
              </a:spcBef>
              <a:buClr>
                <a:srgbClr val="000000"/>
              </a:buClr>
              <a:buSzPct val="25000"/>
              <a:buFont typeface="Times New Roman"/>
              <a:buNone/>
            </a:pPr>
            <a:r>
              <a:rPr lang="en-US" sz="1200" dirty="0"/>
              <a:t>are used in the management of TLS exchanges.</a:t>
            </a:r>
          </a:p>
          <a:p>
            <a:pPr>
              <a:spcBef>
                <a:spcPts val="0"/>
              </a:spcBef>
              <a:buNone/>
            </a:pPr>
            <a:endParaRPr dirty="0"/>
          </a:p>
        </p:txBody>
      </p:sp>
      <p:sp>
        <p:nvSpPr>
          <p:cNvPr id="343" name="Shape 34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chemeClr val="dk1"/>
              </a:buClr>
              <a:buSzPct val="25000"/>
              <a:buFont typeface="Times New Roman"/>
              <a:buNone/>
            </a:pPr>
            <a:r>
              <a:rPr lang="en-US" sz="1200" dirty="0">
                <a:solidFill>
                  <a:schemeClr val="dk1"/>
                </a:solidFill>
              </a:rPr>
              <a:t>Two important TLS concepts are the TLS session and the TLS connection,</a:t>
            </a:r>
          </a:p>
          <a:p>
            <a:pPr lvl="0" rtl="0">
              <a:spcBef>
                <a:spcPts val="0"/>
              </a:spcBef>
              <a:buClr>
                <a:schemeClr val="dk1"/>
              </a:buClr>
              <a:buSzPct val="25000"/>
              <a:buFont typeface="Times New Roman"/>
              <a:buNone/>
            </a:pPr>
            <a:r>
              <a:rPr lang="en-US" sz="1200" dirty="0">
                <a:solidFill>
                  <a:schemeClr val="dk1"/>
                </a:solidFill>
              </a:rPr>
              <a:t>which are defined in the specification as follows:</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Connection : A connection is a transport (in the OSI layering model definition)</a:t>
            </a:r>
          </a:p>
          <a:p>
            <a:pPr lvl="0" rtl="0">
              <a:spcBef>
                <a:spcPts val="0"/>
              </a:spcBef>
              <a:buClr>
                <a:schemeClr val="dk1"/>
              </a:buClr>
              <a:buSzPct val="25000"/>
              <a:buFont typeface="Times New Roman"/>
              <a:buNone/>
            </a:pPr>
            <a:r>
              <a:rPr lang="en-US" sz="1200" dirty="0">
                <a:solidFill>
                  <a:schemeClr val="dk1"/>
                </a:solidFill>
              </a:rPr>
              <a:t>that provides a suitable type of service. For TLS, such connections are peer-to-</a:t>
            </a:r>
          </a:p>
          <a:p>
            <a:pPr lvl="0" rtl="0">
              <a:spcBef>
                <a:spcPts val="0"/>
              </a:spcBef>
              <a:buClr>
                <a:schemeClr val="dk1"/>
              </a:buClr>
              <a:buSzPct val="25000"/>
              <a:buFont typeface="Times New Roman"/>
              <a:buNone/>
            </a:pPr>
            <a:r>
              <a:rPr lang="en-US" sz="1200" dirty="0">
                <a:solidFill>
                  <a:schemeClr val="dk1"/>
                </a:solidFill>
              </a:rPr>
              <a:t>peer relationships. The connections are transient. Every connection is</a:t>
            </a:r>
          </a:p>
          <a:p>
            <a:pPr lvl="0" rtl="0">
              <a:spcBef>
                <a:spcPts val="0"/>
              </a:spcBef>
              <a:buClr>
                <a:schemeClr val="dk1"/>
              </a:buClr>
              <a:buSzPct val="25000"/>
              <a:buFont typeface="Times New Roman"/>
              <a:buNone/>
            </a:pPr>
            <a:r>
              <a:rPr lang="en-US" sz="1200" dirty="0">
                <a:solidFill>
                  <a:schemeClr val="dk1"/>
                </a:solidFill>
              </a:rPr>
              <a:t>associated with one session.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 A TLS session is an association between a client and a server. Sessions</a:t>
            </a:r>
          </a:p>
          <a:p>
            <a:pPr lvl="0" rtl="0">
              <a:spcBef>
                <a:spcPts val="0"/>
              </a:spcBef>
              <a:buClr>
                <a:schemeClr val="dk1"/>
              </a:buClr>
              <a:buSzPct val="25000"/>
              <a:buFont typeface="Times New Roman"/>
              <a:buNone/>
            </a:pPr>
            <a:r>
              <a:rPr lang="en-US" sz="1200" dirty="0">
                <a:solidFill>
                  <a:schemeClr val="dk1"/>
                </a:solidFill>
              </a:rPr>
              <a:t>are created by the Handshake Protocol. Sessions define a set of cryptographic</a:t>
            </a:r>
          </a:p>
          <a:p>
            <a:pPr lvl="0" rtl="0">
              <a:spcBef>
                <a:spcPts val="0"/>
              </a:spcBef>
              <a:buClr>
                <a:schemeClr val="dk1"/>
              </a:buClr>
              <a:buSzPct val="25000"/>
              <a:buFont typeface="Times New Roman"/>
              <a:buNone/>
            </a:pPr>
            <a:r>
              <a:rPr lang="en-US" sz="1200" dirty="0">
                <a:solidFill>
                  <a:schemeClr val="dk1"/>
                </a:solidFill>
              </a:rPr>
              <a:t>security parameters, which can be shared among multiple connections.</a:t>
            </a:r>
          </a:p>
          <a:p>
            <a:pPr lvl="0" rtl="0">
              <a:spcBef>
                <a:spcPts val="0"/>
              </a:spcBef>
              <a:buClr>
                <a:schemeClr val="dk1"/>
              </a:buClr>
              <a:buSzPct val="25000"/>
              <a:buFont typeface="Times New Roman"/>
              <a:buNone/>
            </a:pPr>
            <a:r>
              <a:rPr lang="en-US" sz="1200" dirty="0">
                <a:solidFill>
                  <a:schemeClr val="dk1"/>
                </a:solidFill>
              </a:rPr>
              <a:t>Sessions are used to avoid the expensive negotiation of new security</a:t>
            </a:r>
          </a:p>
          <a:p>
            <a:pPr lvl="0" rtl="0">
              <a:spcBef>
                <a:spcPts val="0"/>
              </a:spcBef>
              <a:buClr>
                <a:schemeClr val="dk1"/>
              </a:buClr>
              <a:buSzPct val="25000"/>
              <a:buFont typeface="Times New Roman"/>
              <a:buNone/>
            </a:pPr>
            <a:r>
              <a:rPr lang="en-US" sz="1200" dirty="0">
                <a:solidFill>
                  <a:schemeClr val="dk1"/>
                </a:solidFill>
              </a:rPr>
              <a:t>parameters for each connection.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Between any pair of parties (applications such as HTTP on client and</a:t>
            </a:r>
          </a:p>
          <a:p>
            <a:pPr lvl="0" rtl="0">
              <a:spcBef>
                <a:spcPts val="0"/>
              </a:spcBef>
              <a:buClr>
                <a:schemeClr val="dk1"/>
              </a:buClr>
              <a:buSzPct val="25000"/>
              <a:buFont typeface="Times New Roman"/>
              <a:buNone/>
            </a:pPr>
            <a:r>
              <a:rPr lang="en-US" sz="1200" dirty="0">
                <a:solidFill>
                  <a:schemeClr val="dk1"/>
                </a:solidFill>
              </a:rPr>
              <a:t>server), there may be multiple secure connections. In theory, there may also be</a:t>
            </a:r>
          </a:p>
          <a:p>
            <a:pPr lvl="0" rtl="0">
              <a:spcBef>
                <a:spcPts val="0"/>
              </a:spcBef>
              <a:buClr>
                <a:schemeClr val="dk1"/>
              </a:buClr>
              <a:buSzPct val="25000"/>
              <a:buFont typeface="Times New Roman"/>
              <a:buNone/>
            </a:pPr>
            <a:r>
              <a:rPr lang="en-US" sz="1200" dirty="0">
                <a:solidFill>
                  <a:schemeClr val="dk1"/>
                </a:solidFill>
              </a:rPr>
              <a:t>multiple simultaneous sessions between parties, but this feature is not used in</a:t>
            </a:r>
          </a:p>
          <a:p>
            <a:pPr lvl="0" rtl="0">
              <a:spcBef>
                <a:spcPts val="0"/>
              </a:spcBef>
              <a:buClr>
                <a:schemeClr val="dk1"/>
              </a:buClr>
              <a:buSzPct val="25000"/>
              <a:buFont typeface="Times New Roman"/>
              <a:buNone/>
            </a:pPr>
            <a:r>
              <a:rPr lang="en-US" sz="1200" dirty="0">
                <a:solidFill>
                  <a:schemeClr val="dk1"/>
                </a:solidFill>
              </a:rPr>
              <a:t>practice.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32</a:t>
            </a:fld>
            <a:endParaRPr lang="en-AU" dirty="0"/>
          </a:p>
        </p:txBody>
      </p:sp>
    </p:spTree>
    <p:extLst>
      <p:ext uri="{BB962C8B-B14F-4D97-AF65-F5344CB8AC3E}">
        <p14:creationId xmlns:p14="http://schemas.microsoft.com/office/powerpoint/2010/main" val="1823086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Shape 35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6" name="Shape 35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This figure shows the overall operation of the SSL Record Protocol. The</a:t>
            </a:r>
          </a:p>
          <a:p>
            <a:pPr lvl="0" rtl="0">
              <a:spcBef>
                <a:spcPts val="0"/>
              </a:spcBef>
              <a:buClr>
                <a:srgbClr val="000000"/>
              </a:buClr>
              <a:buSzPct val="25000"/>
              <a:buFont typeface="Times New Roman"/>
              <a:buNone/>
            </a:pPr>
            <a:r>
              <a:rPr lang="en-US" sz="1200" dirty="0"/>
              <a:t>first step is </a:t>
            </a:r>
            <a:r>
              <a:rPr lang="en-US" sz="1200" b="1" dirty="0"/>
              <a:t>fragmentation . Each upper-layer message is fragmented into blocks</a:t>
            </a:r>
            <a:r>
              <a:rPr lang="en-US" sz="1200" dirty="0"/>
              <a:t>. Next, </a:t>
            </a:r>
            <a:r>
              <a:rPr lang="en-US" sz="1200" b="1" dirty="0"/>
              <a:t>compression is optionally applied. The next</a:t>
            </a:r>
          </a:p>
          <a:p>
            <a:pPr lvl="0" rtl="0">
              <a:spcBef>
                <a:spcPts val="0"/>
              </a:spcBef>
              <a:buClr>
                <a:srgbClr val="000000"/>
              </a:buClr>
              <a:buSzPct val="25000"/>
              <a:buFont typeface="Times New Roman"/>
              <a:buNone/>
            </a:pPr>
            <a:r>
              <a:rPr lang="en-US" sz="1200" dirty="0"/>
              <a:t>step in processing is to compute a </a:t>
            </a:r>
            <a:r>
              <a:rPr lang="en-US" sz="1200" b="1" dirty="0"/>
              <a:t>message authentication code over the compressed</a:t>
            </a:r>
          </a:p>
          <a:p>
            <a:pPr lvl="0" rtl="0">
              <a:spcBef>
                <a:spcPts val="0"/>
              </a:spcBef>
              <a:buClr>
                <a:srgbClr val="000000"/>
              </a:buClr>
              <a:buSzPct val="25000"/>
              <a:buFont typeface="Times New Roman"/>
              <a:buNone/>
            </a:pPr>
            <a:r>
              <a:rPr lang="en-US" sz="1200" dirty="0"/>
              <a:t>data. Next, the compressed message plus the MAC are </a:t>
            </a:r>
            <a:r>
              <a:rPr lang="en-US" sz="1200" b="1" dirty="0"/>
              <a:t>encrypted using symmetric</a:t>
            </a:r>
          </a:p>
          <a:p>
            <a:pPr lvl="0" rtl="0">
              <a:spcBef>
                <a:spcPts val="0"/>
              </a:spcBef>
              <a:buClr>
                <a:srgbClr val="000000"/>
              </a:buClr>
              <a:buSzPct val="25000"/>
              <a:buFont typeface="Times New Roman"/>
              <a:buNone/>
            </a:pPr>
            <a:r>
              <a:rPr lang="en-US" sz="1200" dirty="0"/>
              <a:t>encryption.</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final step of SSL Record Protocol processing is to prepend a header,</a:t>
            </a:r>
          </a:p>
          <a:p>
            <a:pPr lvl="0" rtl="0">
              <a:spcBef>
                <a:spcPts val="0"/>
              </a:spcBef>
              <a:buClr>
                <a:srgbClr val="000000"/>
              </a:buClr>
              <a:buSzPct val="25000"/>
              <a:buFont typeface="Times New Roman"/>
              <a:buNone/>
            </a:pPr>
            <a:r>
              <a:rPr lang="en-US" sz="1200" dirty="0"/>
              <a:t> which includes version and length fields.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 The content types that have been defined are </a:t>
            </a:r>
            <a:r>
              <a:rPr lang="en-US" sz="1200" dirty="0" err="1"/>
              <a:t>change_cipher_spec</a:t>
            </a:r>
            <a:r>
              <a:rPr lang="en-US" sz="1200" dirty="0"/>
              <a:t>, alert,</a:t>
            </a:r>
          </a:p>
          <a:p>
            <a:pPr lvl="0" rtl="0">
              <a:spcBef>
                <a:spcPts val="0"/>
              </a:spcBef>
              <a:buClr>
                <a:srgbClr val="000000"/>
              </a:buClr>
              <a:buSzPct val="25000"/>
              <a:buFont typeface="Times New Roman"/>
              <a:buNone/>
            </a:pPr>
            <a:r>
              <a:rPr lang="en-US" sz="1200" dirty="0"/>
              <a:t>handshake, and </a:t>
            </a:r>
            <a:r>
              <a:rPr lang="en-US" sz="1200" dirty="0" err="1"/>
              <a:t>application_data</a:t>
            </a:r>
            <a:r>
              <a:rPr lang="en-US" sz="1200" dirty="0"/>
              <a:t>. The first three are the SSL-specific protocols,</a:t>
            </a:r>
          </a:p>
          <a:p>
            <a:pPr lvl="0" rtl="0">
              <a:spcBef>
                <a:spcPts val="0"/>
              </a:spcBef>
              <a:buClr>
                <a:srgbClr val="000000"/>
              </a:buClr>
              <a:buSzPct val="25000"/>
              <a:buFont typeface="Times New Roman"/>
              <a:buNone/>
            </a:pPr>
            <a:r>
              <a:rPr lang="en-US" sz="1200" dirty="0"/>
              <a:t>discussed next. Note that no distinction is made among the various applications</a:t>
            </a:r>
          </a:p>
          <a:p>
            <a:pPr lvl="0" rtl="0">
              <a:spcBef>
                <a:spcPts val="0"/>
              </a:spcBef>
              <a:buClr>
                <a:srgbClr val="000000"/>
              </a:buClr>
              <a:buSzPct val="25000"/>
              <a:buFont typeface="Times New Roman"/>
              <a:buNone/>
            </a:pPr>
            <a:r>
              <a:rPr lang="en-US" sz="1200" dirty="0"/>
              <a:t>(e.g., HTTP) that might use SSL; the content of the data created by such applications</a:t>
            </a:r>
          </a:p>
          <a:p>
            <a:pPr lvl="0" rtl="0">
              <a:spcBef>
                <a:spcPts val="0"/>
              </a:spcBef>
              <a:buClr>
                <a:srgbClr val="000000"/>
              </a:buClr>
              <a:buSzPct val="25000"/>
              <a:buFont typeface="Times New Roman"/>
              <a:buNone/>
            </a:pPr>
            <a:r>
              <a:rPr lang="en-US" sz="1200" dirty="0"/>
              <a:t>is opaque to SSL.</a:t>
            </a:r>
          </a:p>
          <a:p>
            <a:pPr lvl="0" rtl="0">
              <a:spcBef>
                <a:spcPts val="0"/>
              </a:spcBef>
              <a:buClr>
                <a:srgbClr val="000000"/>
              </a:buClr>
              <a:buSzPct val="25000"/>
              <a:buFont typeface="Times New Roman"/>
              <a:buNone/>
            </a:pPr>
            <a:r>
              <a:rPr lang="en-US" sz="1200" dirty="0"/>
              <a:t>The Record Protocol then transmits the resulting unit in a TCP segment.</a:t>
            </a:r>
          </a:p>
          <a:p>
            <a:pPr lvl="0" rtl="0">
              <a:spcBef>
                <a:spcPts val="0"/>
              </a:spcBef>
              <a:buClr>
                <a:srgbClr val="000000"/>
              </a:buClr>
              <a:buSzPct val="25000"/>
              <a:buFont typeface="Times New Roman"/>
              <a:buNone/>
            </a:pPr>
            <a:r>
              <a:rPr lang="en-US" sz="1200" dirty="0"/>
              <a:t>Received data are decrypted, verified, decompressed, and reassembled, and then</a:t>
            </a:r>
          </a:p>
          <a:p>
            <a:pPr lvl="0" rtl="0">
              <a:spcBef>
                <a:spcPts val="0"/>
              </a:spcBef>
              <a:buClr>
                <a:srgbClr val="000000"/>
              </a:buClr>
              <a:buSzPct val="25000"/>
              <a:buFont typeface="Times New Roman"/>
              <a:buNone/>
            </a:pPr>
            <a:r>
              <a:rPr lang="en-US" sz="1200" dirty="0"/>
              <a:t>delivered to higher-level users.</a:t>
            </a:r>
          </a:p>
          <a:p>
            <a:pPr>
              <a:spcBef>
                <a:spcPts val="0"/>
              </a:spcBef>
              <a:buNone/>
            </a:pPr>
            <a:endParaRPr dirty="0"/>
          </a:p>
        </p:txBody>
      </p:sp>
      <p:sp>
        <p:nvSpPr>
          <p:cNvPr id="357" name="Shape 35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4" name="Shape 3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The Handshake Protocol consists of a series of messages exchanged by client</a:t>
            </a:r>
          </a:p>
          <a:p>
            <a:pPr lvl="0" rtl="0">
              <a:spcBef>
                <a:spcPts val="0"/>
              </a:spcBef>
              <a:buClr>
                <a:srgbClr val="000000"/>
              </a:buClr>
              <a:buSzPct val="25000"/>
              <a:buFont typeface="Times New Roman"/>
              <a:buNone/>
            </a:pPr>
            <a:r>
              <a:rPr lang="en-US" sz="1200" dirty="0"/>
              <a:t>and server. </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This figure shows the initial exchange needed to establish a logical</a:t>
            </a:r>
          </a:p>
          <a:p>
            <a:pPr lvl="0" rtl="0">
              <a:spcBef>
                <a:spcPts val="0"/>
              </a:spcBef>
              <a:buClr>
                <a:srgbClr val="000000"/>
              </a:buClr>
              <a:buSzPct val="25000"/>
              <a:buFont typeface="Times New Roman"/>
              <a:buNone/>
            </a:pPr>
            <a:r>
              <a:rPr lang="en-US" sz="1200" dirty="0"/>
              <a:t>connection between client and server. The exchange can be viewed as having</a:t>
            </a:r>
          </a:p>
          <a:p>
            <a:pPr lvl="0" rtl="0">
              <a:spcBef>
                <a:spcPts val="0"/>
              </a:spcBef>
              <a:buClr>
                <a:srgbClr val="000000"/>
              </a:buClr>
              <a:buSzPct val="25000"/>
              <a:buFont typeface="Times New Roman"/>
              <a:buNone/>
            </a:pPr>
            <a:r>
              <a:rPr lang="en-US" sz="1200" dirty="0"/>
              <a:t>four phases.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Phase 1 is used to initiate a logical connection and to establish the security</a:t>
            </a:r>
          </a:p>
          <a:p>
            <a:pPr lvl="0" rtl="0">
              <a:spcBef>
                <a:spcPts val="0"/>
              </a:spcBef>
              <a:buClr>
                <a:srgbClr val="000000"/>
              </a:buClr>
              <a:buSzPct val="25000"/>
              <a:buFont typeface="Times New Roman"/>
              <a:buNone/>
            </a:pPr>
            <a:r>
              <a:rPr lang="en-US" sz="1200" dirty="0"/>
              <a:t>capabilities that will be associated with it. The exchange is initiated by the client,</a:t>
            </a:r>
          </a:p>
          <a:p>
            <a:pPr lvl="0" rtl="0">
              <a:spcBef>
                <a:spcPts val="0"/>
              </a:spcBef>
              <a:buClr>
                <a:srgbClr val="000000"/>
              </a:buClr>
              <a:buSzPct val="25000"/>
              <a:buFont typeface="Times New Roman"/>
              <a:buNone/>
            </a:pPr>
            <a:r>
              <a:rPr lang="en-US" sz="1200" dirty="0"/>
              <a:t>which sends a </a:t>
            </a:r>
            <a:r>
              <a:rPr lang="en-US" sz="1200" dirty="0" err="1"/>
              <a:t>client_hello</a:t>
            </a:r>
            <a:r>
              <a:rPr lang="en-US" sz="1200" dirty="0"/>
              <a:t> message with the following parameters:</a:t>
            </a:r>
          </a:p>
          <a:p>
            <a:pPr>
              <a:spcBef>
                <a:spcPts val="0"/>
              </a:spcBef>
              <a:buNone/>
            </a:pPr>
            <a:endParaRPr dirty="0"/>
          </a:p>
        </p:txBody>
      </p:sp>
      <p:sp>
        <p:nvSpPr>
          <p:cNvPr id="365" name="Shape 3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rgbClr val="000000"/>
              </a:buClr>
              <a:buSzPct val="25000"/>
              <a:buFont typeface="Times New Roman"/>
              <a:buNone/>
            </a:pPr>
            <a:r>
              <a:rPr lang="en-US" sz="1200" dirty="0"/>
              <a:t>A critical weakness of IPv4 is that there is no authentication of the source IP address. That is, if Alice receives a packet with Bob’s source IP address, Alice can not be sure that the packet is really from Bob. In practice, IP spoofing is a common technique used in cyber attacks. For example, bots in a botnet can send a DNS query to DNS servers asking the full TXT record of a domain, by spoofing the source IP address of a victim web site. As a result, the response from the DNS servers, which can amount to a very large volume of data, is sent to the victim web site, resulting in a denial-of-service at the site.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a:t>
            </a:fld>
            <a:endParaRPr lang="en-AU" dirty="0"/>
          </a:p>
        </p:txBody>
      </p:sp>
    </p:spTree>
    <p:extLst>
      <p:ext uri="{BB962C8B-B14F-4D97-AF65-F5344CB8AC3E}">
        <p14:creationId xmlns:p14="http://schemas.microsoft.com/office/powerpoint/2010/main" val="24078673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2" name="Shape 37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  Version: The highest TLS version understood by the client.</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Random: A client-generated random structure, consisting of a 32-bit timestamp</a:t>
            </a:r>
          </a:p>
          <a:p>
            <a:pPr lvl="0" rtl="0">
              <a:spcBef>
                <a:spcPts val="0"/>
              </a:spcBef>
              <a:buClr>
                <a:schemeClr val="dk1"/>
              </a:buClr>
              <a:buSzPct val="25000"/>
              <a:buFont typeface="Times New Roman"/>
              <a:buNone/>
            </a:pPr>
            <a:r>
              <a:rPr lang="en-US" sz="1200" dirty="0">
                <a:solidFill>
                  <a:schemeClr val="dk1"/>
                </a:solidFill>
              </a:rPr>
              <a:t>and 28 bytes generated by a secure random number generator. These</a:t>
            </a:r>
          </a:p>
          <a:p>
            <a:pPr lvl="0" rtl="0">
              <a:spcBef>
                <a:spcPts val="0"/>
              </a:spcBef>
              <a:buClr>
                <a:schemeClr val="dk1"/>
              </a:buClr>
              <a:buSzPct val="25000"/>
              <a:buFont typeface="Times New Roman"/>
              <a:buNone/>
            </a:pPr>
            <a:r>
              <a:rPr lang="en-US" sz="1200" dirty="0">
                <a:solidFill>
                  <a:schemeClr val="dk1"/>
                </a:solidFill>
              </a:rPr>
              <a:t>values are used during key exchange to prevent replay attacks.</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ID: A variable-length session identifier. A nonzero value indicates</a:t>
            </a:r>
          </a:p>
          <a:p>
            <a:pPr lvl="0" rtl="0">
              <a:spcBef>
                <a:spcPts val="0"/>
              </a:spcBef>
              <a:buClr>
                <a:schemeClr val="dk1"/>
              </a:buClr>
              <a:buSzPct val="25000"/>
              <a:buFont typeface="Times New Roman"/>
              <a:buNone/>
            </a:pPr>
            <a:r>
              <a:rPr lang="en-US" sz="1200" dirty="0">
                <a:solidFill>
                  <a:schemeClr val="dk1"/>
                </a:solidFill>
              </a:rPr>
              <a:t>that the client wishes to update the parameters of an existing connection or</a:t>
            </a:r>
          </a:p>
          <a:p>
            <a:pPr lvl="0" rtl="0">
              <a:spcBef>
                <a:spcPts val="0"/>
              </a:spcBef>
              <a:buClr>
                <a:schemeClr val="dk1"/>
              </a:buClr>
              <a:buSzPct val="25000"/>
              <a:buFont typeface="Times New Roman"/>
              <a:buNone/>
            </a:pPr>
            <a:r>
              <a:rPr lang="en-US" sz="1200" dirty="0">
                <a:solidFill>
                  <a:schemeClr val="dk1"/>
                </a:solidFill>
              </a:rPr>
              <a:t>create a new connection on this session. A zero value indicates that the client</a:t>
            </a:r>
          </a:p>
          <a:p>
            <a:pPr lvl="0" rtl="0">
              <a:spcBef>
                <a:spcPts val="0"/>
              </a:spcBef>
              <a:buNone/>
            </a:pPr>
            <a:r>
              <a:rPr lang="en-US" sz="1200" dirty="0">
                <a:solidFill>
                  <a:schemeClr val="dk1"/>
                </a:solidFill>
              </a:rPr>
              <a:t>wishes to establish a new connection on a new session.</a:t>
            </a:r>
          </a:p>
          <a:p>
            <a:pPr lvl="0" rtl="0">
              <a:spcBef>
                <a:spcPts val="0"/>
              </a:spcBef>
              <a:buNone/>
            </a:pPr>
            <a:endParaRPr sz="1200" dirty="0">
              <a:solidFill>
                <a:schemeClr val="dk1"/>
              </a:solidFill>
            </a:endParaRPr>
          </a:p>
          <a:p>
            <a:pPr lvl="0" rtl="0">
              <a:spcBef>
                <a:spcPts val="0"/>
              </a:spcBef>
              <a:buNone/>
            </a:pPr>
            <a:r>
              <a:rPr lang="en-US" sz="1200" dirty="0">
                <a:solidFill>
                  <a:schemeClr val="dk1"/>
                </a:solidFill>
              </a:rPr>
              <a:t>• </a:t>
            </a:r>
            <a:r>
              <a:rPr lang="en-US" sz="1200" dirty="0" err="1">
                <a:solidFill>
                  <a:schemeClr val="dk1"/>
                </a:solidFill>
              </a:rPr>
              <a:t>CipherSuite</a:t>
            </a:r>
            <a:r>
              <a:rPr lang="en-US" sz="1200" dirty="0">
                <a:solidFill>
                  <a:schemeClr val="dk1"/>
                </a:solidFill>
              </a:rPr>
              <a:t>: This is a list that contains the combinations of cryptographic</a:t>
            </a:r>
          </a:p>
          <a:p>
            <a:pPr lvl="0" rtl="0">
              <a:spcBef>
                <a:spcPts val="0"/>
              </a:spcBef>
              <a:buNone/>
            </a:pPr>
            <a:r>
              <a:rPr lang="en-US" sz="1200" dirty="0">
                <a:solidFill>
                  <a:schemeClr val="dk1"/>
                </a:solidFill>
              </a:rPr>
              <a:t>algorithms supported by the client, in decreasing order of preference. Each</a:t>
            </a:r>
          </a:p>
          <a:p>
            <a:pPr lvl="0" rtl="0">
              <a:spcBef>
                <a:spcPts val="0"/>
              </a:spcBef>
              <a:buNone/>
            </a:pPr>
            <a:r>
              <a:rPr lang="en-US" sz="1200" dirty="0">
                <a:solidFill>
                  <a:schemeClr val="dk1"/>
                </a:solidFill>
              </a:rPr>
              <a:t>element of the list (each cipher suite) defines both a key exchange algorithm</a:t>
            </a:r>
          </a:p>
          <a:p>
            <a:pPr lvl="0" rtl="0">
              <a:spcBef>
                <a:spcPts val="0"/>
              </a:spcBef>
              <a:buNone/>
            </a:pPr>
            <a:r>
              <a:rPr lang="en-US" sz="1200" dirty="0">
                <a:solidFill>
                  <a:schemeClr val="dk1"/>
                </a:solidFill>
              </a:rPr>
              <a:t>and a </a:t>
            </a:r>
            <a:r>
              <a:rPr lang="en-US" sz="1200" dirty="0" err="1">
                <a:solidFill>
                  <a:schemeClr val="dk1"/>
                </a:solidFill>
              </a:rPr>
              <a:t>CipherSpec</a:t>
            </a:r>
            <a:r>
              <a:rPr lang="en-US" sz="1200" dirty="0">
                <a:solidFill>
                  <a:schemeClr val="dk1"/>
                </a:solidFill>
              </a:rPr>
              <a:t>.</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Compression method: This is a list of the compression methods the client</a:t>
            </a:r>
          </a:p>
          <a:p>
            <a:pPr lvl="0" rtl="0">
              <a:spcBef>
                <a:spcPts val="0"/>
              </a:spcBef>
              <a:buNone/>
            </a:pPr>
            <a:r>
              <a:rPr lang="en-US" sz="1200" dirty="0">
                <a:solidFill>
                  <a:schemeClr val="dk1"/>
                </a:solidFill>
              </a:rPr>
              <a:t>supports.</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After sending the </a:t>
            </a:r>
            <a:r>
              <a:rPr lang="en-US" sz="1200" dirty="0" err="1">
                <a:solidFill>
                  <a:schemeClr val="dk1"/>
                </a:solidFill>
              </a:rPr>
              <a:t>client_hello</a:t>
            </a:r>
            <a:r>
              <a:rPr lang="en-US" sz="1200" dirty="0">
                <a:solidFill>
                  <a:schemeClr val="dk1"/>
                </a:solidFill>
              </a:rPr>
              <a:t> message, the client waits for the </a:t>
            </a:r>
            <a:r>
              <a:rPr lang="en-US" sz="1200" dirty="0" err="1">
                <a:solidFill>
                  <a:schemeClr val="dk1"/>
                </a:solidFill>
              </a:rPr>
              <a:t>server_hello</a:t>
            </a:r>
            <a:endParaRPr lang="en-US" sz="1200" dirty="0">
              <a:solidFill>
                <a:schemeClr val="dk1"/>
              </a:solidFill>
            </a:endParaRPr>
          </a:p>
          <a:p>
            <a:pPr lvl="0" rtl="0">
              <a:spcBef>
                <a:spcPts val="0"/>
              </a:spcBef>
              <a:buNone/>
            </a:pPr>
            <a:r>
              <a:rPr lang="en-US" sz="1200" dirty="0">
                <a:solidFill>
                  <a:schemeClr val="dk1"/>
                </a:solidFill>
              </a:rPr>
              <a:t>message, which contains the same parameters as the </a:t>
            </a:r>
            <a:r>
              <a:rPr lang="en-US" sz="1200" dirty="0" err="1">
                <a:solidFill>
                  <a:schemeClr val="dk1"/>
                </a:solidFill>
              </a:rPr>
              <a:t>client_hello</a:t>
            </a:r>
            <a:r>
              <a:rPr lang="en-US" sz="1200" dirty="0">
                <a:solidFill>
                  <a:schemeClr val="dk1"/>
                </a:solidFill>
              </a:rPr>
              <a:t> message.</a:t>
            </a:r>
          </a:p>
          <a:p>
            <a:pPr lvl="0" rtl="0">
              <a:spcBef>
                <a:spcPts val="0"/>
              </a:spcBef>
              <a:buClr>
                <a:schemeClr val="dk1"/>
              </a:buClr>
              <a:buFont typeface="Times New Roman"/>
              <a:buNone/>
            </a:pPr>
            <a:endParaRPr sz="1200" dirty="0">
              <a:solidFill>
                <a:schemeClr val="dk1"/>
              </a:solidFill>
            </a:endParaRPr>
          </a:p>
          <a:p>
            <a:pPr>
              <a:spcBef>
                <a:spcPts val="0"/>
              </a:spcBef>
              <a:buNone/>
            </a:pPr>
            <a:endParaRPr dirty="0"/>
          </a:p>
        </p:txBody>
      </p:sp>
      <p:sp>
        <p:nvSpPr>
          <p:cNvPr id="373" name="Shape 37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Shape 37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0" name="Shape 38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1" name="Shape 38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8" name="Shape 3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9" name="Shape 3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r>
              <a:rPr lang="en-US" dirty="0"/>
              <a:t>Note that this message is not considered part of the Handshake Protocol</a:t>
            </a:r>
          </a:p>
          <a:p>
            <a:r>
              <a:rPr lang="en-US" dirty="0"/>
              <a:t>but is sent using the Change Cipher Spec Protocol. </a:t>
            </a:r>
            <a:endParaRPr dirty="0"/>
          </a:p>
        </p:txBody>
      </p:sp>
      <p:sp>
        <p:nvSpPr>
          <p:cNvPr id="397" name="Shape 39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 name="Shape 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sz="1200">
                <a:solidFill>
                  <a:schemeClr val="dk1"/>
                </a:solidFill>
              </a:rPr>
              <a:t>IPSec provides security measures at the IP layers, including authentication of source IP addresses, confidentiality and integrity protection of packet data, and authenticity of packet data (preventing replay).</a:t>
            </a:r>
          </a:p>
          <a:p>
            <a:pPr lvl="0" rtl="0">
              <a:spcBef>
                <a:spcPts val="0"/>
              </a:spcBef>
              <a:buClr>
                <a:schemeClr val="dk1"/>
              </a:buClr>
              <a:buFont typeface="Times New Roman"/>
              <a:buNone/>
            </a:pPr>
            <a:endParaRPr sz="1200">
              <a:solidFill>
                <a:schemeClr val="dk1"/>
              </a:solidFill>
            </a:endParaRPr>
          </a:p>
          <a:p>
            <a:pPr lvl="0">
              <a:spcBef>
                <a:spcPts val="0"/>
              </a:spcBef>
              <a:buClr>
                <a:schemeClr val="dk1"/>
              </a:buClr>
              <a:buSzPct val="25000"/>
              <a:buFont typeface="Times New Roman"/>
              <a:buNone/>
            </a:pPr>
            <a:r>
              <a:rPr lang="en-US" sz="1200">
                <a:solidFill>
                  <a:schemeClr val="dk1"/>
                </a:solidFill>
              </a:rPr>
              <a:t>Of course, a network application or protocol can implement its own specific security mechanisms to achieve these goals. By implementing security at the IP level, we can ensure secure networking not only for applications that have security mechanisms but also for the many security-ignorant applications because they all run on top the IP layer.</a:t>
            </a:r>
          </a:p>
        </p:txBody>
      </p:sp>
      <p:sp>
        <p:nvSpPr>
          <p:cNvPr id="39" name="Shape 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err="1"/>
              <a:t>IPSec</a:t>
            </a:r>
            <a:r>
              <a:rPr lang="en-US" dirty="0"/>
              <a:t> (tunnel mode) should be implemented within the gateway or firewall </a:t>
            </a:r>
          </a:p>
          <a:p>
            <a:r>
              <a:rPr lang="en-US" dirty="0"/>
              <a:t>This is how VPN (Virtual Private Network), is implemented.</a:t>
            </a:r>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5</a:t>
            </a:fld>
            <a:endParaRPr lang="en-AU" dirty="0"/>
          </a:p>
        </p:txBody>
      </p:sp>
    </p:spTree>
    <p:extLst>
      <p:ext uri="{BB962C8B-B14F-4D97-AF65-F5344CB8AC3E}">
        <p14:creationId xmlns:p14="http://schemas.microsoft.com/office/powerpoint/2010/main" val="2774407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8</a:t>
            </a:fld>
            <a:endParaRPr lang="en-AU" dirty="0"/>
          </a:p>
        </p:txBody>
      </p:sp>
    </p:spTree>
    <p:extLst>
      <p:ext uri="{BB962C8B-B14F-4D97-AF65-F5344CB8AC3E}">
        <p14:creationId xmlns:p14="http://schemas.microsoft.com/office/powerpoint/2010/main" val="3024897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0" name="Shape 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ESP stands for encapsulated security payload.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ESP is applied, the packet data portion, or, the payload, is encrypted for confidentiality protection. In addition, as an option, message authentication is applied to the encrypted payload and the IPSec header.</a:t>
            </a:r>
          </a:p>
          <a:p>
            <a:pPr>
              <a:spcBef>
                <a:spcPts val="0"/>
              </a:spcBef>
              <a:buNone/>
            </a:pPr>
            <a:endParaRPr/>
          </a:p>
        </p:txBody>
      </p:sp>
      <p:sp>
        <p:nvSpPr>
          <p:cNvPr id="91" name="Shape 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0" name="Shape 1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This shows the new packet layout when </a:t>
            </a:r>
            <a:r>
              <a:rPr lang="en-US" sz="1200" dirty="0" err="1">
                <a:solidFill>
                  <a:schemeClr val="dk1"/>
                </a:solidFill>
              </a:rPr>
              <a:t>IPSec</a:t>
            </a:r>
            <a:r>
              <a:rPr lang="en-US" sz="1200" dirty="0">
                <a:solidFill>
                  <a:schemeClr val="dk1"/>
                </a:solidFill>
              </a:rPr>
              <a:t> operates in transport mode and uses ESP.</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An </a:t>
            </a:r>
            <a:r>
              <a:rPr lang="en-US" sz="1200" dirty="0" err="1">
                <a:solidFill>
                  <a:schemeClr val="dk1"/>
                </a:solidFill>
              </a:rPr>
              <a:t>IPSec</a:t>
            </a:r>
            <a:r>
              <a:rPr lang="en-US" sz="1200" dirty="0">
                <a:solidFill>
                  <a:schemeClr val="dk1"/>
                </a:solidFill>
              </a:rPr>
              <a:t> header, in this case, the ESP header, is inserted after the original IP header. It includes the security parameter index, a sequence number, and we will discuss these shortly. The ESP header also includes the IV for encryption. The ESP trailer had the padding information and pointer to next header, such as the TCP or UDP header. The packet payload and the ESP trailer are both encrypted but the ESP header is not because it provides information, in particular, the security parameter index, that tells the receiving end how to decrypt the payload, for example, which algorithm and shared secret key to use.</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ESP header and the encrypted payload are then hashed together with a secret key, and the hash value is stored in ESP Auth as the message authentication code for the receiver to verify the authenticity and integrity of the message.</a:t>
            </a:r>
          </a:p>
          <a:p>
            <a:pPr>
              <a:spcBef>
                <a:spcPts val="0"/>
              </a:spcBef>
              <a:buNone/>
            </a:pPr>
            <a:endParaRPr dirty="0"/>
          </a:p>
        </p:txBody>
      </p:sp>
      <p:sp>
        <p:nvSpPr>
          <p:cNvPr id="111" name="Shape 1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7" name="Shape 1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dirty="0">
                <a:solidFill>
                  <a:schemeClr val="dk1"/>
                </a:solidFill>
              </a:rPr>
              <a:t>If tunnel mode is used, then the ESP header is added after to new IP header, and the packet payload, which now contains the entire original packet plus the ESP trailer, is encrypted. Therefore, even the original IP header data, including the original source and destination IP addresses are encrypted. Similarly, the message authentication code is computed over the entire original packet plus the ESP header and trailer, therefore, even the header of the original IP, for example, the original IP source address, is authenticated.</a:t>
            </a:r>
          </a:p>
        </p:txBody>
      </p:sp>
      <p:sp>
        <p:nvSpPr>
          <p:cNvPr id="118" name="Shape 1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34679"/>
          </a:xfrm>
        </p:spPr>
        <p:txBody>
          <a:bodyPr/>
          <a:lstStyle>
            <a:lvl1pPr>
              <a:defRPr sz="4800"/>
            </a:lvl1pPr>
          </a:lstStyle>
          <a:p>
            <a:r>
              <a:rPr lang="en-US" altLang="zh-CN" dirty="0"/>
              <a:t>Click to edit Master title style</a:t>
            </a:r>
            <a:endParaRPr lang="zh-CN" altLang="en-US" dirty="0"/>
          </a:p>
        </p:txBody>
      </p:sp>
      <p:sp>
        <p:nvSpPr>
          <p:cNvPr id="3" name="Subtitle 2"/>
          <p:cNvSpPr>
            <a:spLocks noGrp="1"/>
          </p:cNvSpPr>
          <p:nvPr>
            <p:ph type="subTitle" idx="1"/>
          </p:nvPr>
        </p:nvSpPr>
        <p:spPr>
          <a:xfrm>
            <a:off x="1371600" y="4509120"/>
            <a:ext cx="6400800" cy="112968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dirty="0"/>
              <a:t>Click to edit Master subtitle style</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5C03966-D6FD-4DDD-A95C-2C7993E51B97}" type="slidenum">
              <a:rPr lang="en-US" altLang="zh-CN"/>
              <a:pPr>
                <a:defRPr/>
              </a:pPr>
              <a:t>‹#›</a:t>
            </a:fld>
            <a:endParaRPr lang="en-US" altLang="zh-CN"/>
          </a:p>
        </p:txBody>
      </p:sp>
    </p:spTree>
    <p:extLst>
      <p:ext uri="{BB962C8B-B14F-4D97-AF65-F5344CB8AC3E}">
        <p14:creationId xmlns:p14="http://schemas.microsoft.com/office/powerpoint/2010/main" val="3365117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188640"/>
            <a:ext cx="8568952" cy="868362"/>
          </a:xfrm>
        </p:spPr>
        <p:txBody>
          <a:bodyPr/>
          <a:lstStyle>
            <a:lvl1pPr>
              <a:defRPr lang="zh-CN" altLang="en-US" sz="4000" dirty="0">
                <a:solidFill>
                  <a:srgbClr val="9B37AA"/>
                </a:solidFill>
                <a:latin typeface="+mj-lt"/>
                <a:ea typeface="+mj-ea"/>
                <a:cs typeface="+mj-cs"/>
              </a:defRPr>
            </a:lvl1pPr>
          </a:lstStyle>
          <a:p>
            <a:r>
              <a:rPr lang="en-US" altLang="zh-CN" dirty="0"/>
              <a:t>Click to edit Master title style</a:t>
            </a:r>
            <a:endParaRPr lang="zh-CN" altLang="en-US" dirty="0"/>
          </a:p>
        </p:txBody>
      </p:sp>
      <p:sp>
        <p:nvSpPr>
          <p:cNvPr id="3" name="Content Placeholder 2"/>
          <p:cNvSpPr>
            <a:spLocks noGrp="1"/>
          </p:cNvSpPr>
          <p:nvPr>
            <p:ph idx="1"/>
          </p:nvPr>
        </p:nvSpPr>
        <p:spPr>
          <a:xfrm>
            <a:off x="323528" y="1196753"/>
            <a:ext cx="8568952" cy="5256584"/>
          </a:xfrm>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Rectangle 4"/>
          <p:cNvSpPr>
            <a:spLocks noGrp="1" noChangeArrowheads="1"/>
          </p:cNvSpPr>
          <p:nvPr>
            <p:ph type="dt" sz="half" idx="10"/>
          </p:nvPr>
        </p:nvSpPr>
        <p:spPr>
          <a:xfrm>
            <a:off x="76200" y="6553200"/>
            <a:ext cx="2133600" cy="244475"/>
          </a:xfrm>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xfrm>
            <a:off x="3124200" y="6553200"/>
            <a:ext cx="2895600" cy="244475"/>
          </a:xfr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934200" y="6543446"/>
            <a:ext cx="2133600" cy="244475"/>
          </a:xfrm>
          <a:ln/>
        </p:spPr>
        <p:txBody>
          <a:bodyPr/>
          <a:lstStyle>
            <a:lvl1pPr>
              <a:defRPr/>
            </a:lvl1pPr>
          </a:lstStyle>
          <a:p>
            <a:pPr>
              <a:defRPr/>
            </a:pPr>
            <a:fld id="{F57F456A-00AF-44E6-8D70-638C0D0130FF}" type="slidenum">
              <a:rPr lang="en-US" altLang="zh-CN"/>
              <a:pPr>
                <a:defRPr/>
              </a:pPr>
              <a:t>‹#›</a:t>
            </a:fld>
            <a:endParaRPr lang="en-US" altLang="zh-CN" dirty="0"/>
          </a:p>
        </p:txBody>
      </p:sp>
    </p:spTree>
    <p:extLst>
      <p:ext uri="{BB962C8B-B14F-4D97-AF65-F5344CB8AC3E}">
        <p14:creationId xmlns:p14="http://schemas.microsoft.com/office/powerpoint/2010/main" val="1660327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309577-EEFF-4D12-A7EE-88AD1DC79305}" type="slidenum">
              <a:rPr lang="en-US" altLang="zh-CN"/>
              <a:pPr>
                <a:defRPr/>
              </a:pPr>
              <a:t>‹#›</a:t>
            </a:fld>
            <a:endParaRPr lang="en-US" altLang="zh-CN"/>
          </a:p>
        </p:txBody>
      </p:sp>
      <p:sp>
        <p:nvSpPr>
          <p:cNvPr id="8" name="Title 1">
            <a:extLst>
              <a:ext uri="{FF2B5EF4-FFF2-40B4-BE49-F238E27FC236}">
                <a16:creationId xmlns:a16="http://schemas.microsoft.com/office/drawing/2014/main" id="{BA23121B-F176-42ED-A02C-D9870EA9E343}"/>
              </a:ext>
            </a:extLst>
          </p:cNvPr>
          <p:cNvSpPr>
            <a:spLocks noGrp="1"/>
          </p:cNvSpPr>
          <p:nvPr>
            <p:ph type="title"/>
          </p:nvPr>
        </p:nvSpPr>
        <p:spPr>
          <a:xfrm>
            <a:off x="457200" y="274638"/>
            <a:ext cx="8229600" cy="868362"/>
          </a:xfrm>
        </p:spPr>
        <p:txBody>
          <a:bodyPr/>
          <a:lstStyle>
            <a:lvl1pPr>
              <a:defRPr sz="4000"/>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11793279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88640"/>
            <a:ext cx="8229600"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dirty="0"/>
              <a:t>Click to edit Master title style</a:t>
            </a:r>
          </a:p>
        </p:txBody>
      </p:sp>
      <p:sp>
        <p:nvSpPr>
          <p:cNvPr id="8195" name="Rectangle 3"/>
          <p:cNvSpPr>
            <a:spLocks noGrp="1" noChangeArrowheads="1"/>
          </p:cNvSpPr>
          <p:nvPr>
            <p:ph type="body" idx="1"/>
          </p:nvPr>
        </p:nvSpPr>
        <p:spPr bwMode="auto">
          <a:xfrm>
            <a:off x="457200" y="1196752"/>
            <a:ext cx="8229600" cy="520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4"/>
          <p:cNvSpPr>
            <a:spLocks noGrp="1" noChangeArrowheads="1"/>
          </p:cNvSpPr>
          <p:nvPr>
            <p:ph type="dt" sz="half" idx="2"/>
          </p:nvPr>
        </p:nvSpPr>
        <p:spPr bwMode="auto">
          <a:xfrm>
            <a:off x="457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100" smtClean="0">
                <a:ea typeface="宋体" charset="-122"/>
              </a:defRPr>
            </a:lvl1pPr>
          </a:lstStyle>
          <a:p>
            <a:pPr>
              <a:defRPr/>
            </a:pPr>
            <a:endParaRPr lang="en-US" altLang="zh-CN" dirty="0"/>
          </a:p>
        </p:txBody>
      </p:sp>
      <p:sp>
        <p:nvSpPr>
          <p:cNvPr id="1029" name="Rectangle 5"/>
          <p:cNvSpPr>
            <a:spLocks noGrp="1" noChangeArrowheads="1"/>
          </p:cNvSpPr>
          <p:nvPr>
            <p:ph type="ftr" sz="quarter" idx="3"/>
          </p:nvPr>
        </p:nvSpPr>
        <p:spPr bwMode="auto">
          <a:xfrm>
            <a:off x="3124200" y="6476999"/>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100" smtClean="0">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宋体" charset="-122"/>
              </a:defRPr>
            </a:lvl1pPr>
          </a:lstStyle>
          <a:p>
            <a:pPr>
              <a:defRPr/>
            </a:pPr>
            <a:fld id="{FE160EA6-A35E-4F72-A219-BD66FDF9DC93}" type="slidenum">
              <a:rPr lang="en-US" altLang="zh-CN" smtClean="0"/>
              <a:pPr>
                <a:defRPr/>
              </a:pPr>
              <a:t>‹#›</a:t>
            </a:fld>
            <a:endParaRPr lang="en-US" altLang="zh-CN" dirty="0"/>
          </a:p>
        </p:txBody>
      </p:sp>
    </p:spTree>
    <p:extLst>
      <p:ext uri="{BB962C8B-B14F-4D97-AF65-F5344CB8AC3E}">
        <p14:creationId xmlns:p14="http://schemas.microsoft.com/office/powerpoint/2010/main" val="2455274731"/>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6" r:id="rId3"/>
  </p:sldLayoutIdLst>
  <p:hf hdr="0" ftr="0" dt="0"/>
  <p:txStyles>
    <p:title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3200">
          <a:solidFill>
            <a:schemeClr val="tx1"/>
          </a:solidFill>
          <a:latin typeface="+mn-lt"/>
        </a:defRPr>
      </a:lvl2pPr>
      <a:lvl3pPr marL="1143000" indent="-228600" algn="l" rtl="0" eaLnBrk="0" fontAlgn="base" hangingPunct="0">
        <a:spcBef>
          <a:spcPct val="20000"/>
        </a:spcBef>
        <a:spcAft>
          <a:spcPct val="0"/>
        </a:spcAft>
        <a:buChar char="•"/>
        <a:defRPr sz="2800">
          <a:solidFill>
            <a:schemeClr val="tx1"/>
          </a:solidFill>
          <a:latin typeface="+mn-lt"/>
        </a:defRPr>
      </a:lvl3pPr>
      <a:lvl4pPr marL="1600200" indent="-228600" algn="l" rtl="0" eaLnBrk="0" fontAlgn="base" hangingPunct="0">
        <a:spcBef>
          <a:spcPct val="20000"/>
        </a:spcBef>
        <a:spcAft>
          <a:spcPct val="0"/>
        </a:spcAft>
        <a:buChar char="–"/>
        <a:defRPr sz="2400">
          <a:solidFill>
            <a:schemeClr val="tx1"/>
          </a:solidFill>
          <a:latin typeface="+mn-lt"/>
        </a:defRPr>
      </a:lvl4pPr>
      <a:lvl5pPr marL="2057400" indent="-228600" algn="l" rtl="0" eaLnBrk="0" fontAlgn="base" hangingPunct="0">
        <a:spcBef>
          <a:spcPct val="20000"/>
        </a:spcBef>
        <a:spcAft>
          <a:spcPct val="0"/>
        </a:spcAft>
        <a:buChar char="»"/>
        <a:defRPr sz="24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a:t>CH22 </a:t>
            </a:r>
            <a:r>
              <a:rPr lang="en-US" dirty="0" err="1"/>
              <a:t>IPSec</a:t>
            </a:r>
            <a:r>
              <a:rPr lang="en-US" dirty="0"/>
              <a:t> and TLS</a:t>
            </a:r>
          </a:p>
        </p:txBody>
      </p:sp>
      <p:sp>
        <p:nvSpPr>
          <p:cNvPr id="2" name="Subtitle 1">
            <a:extLst>
              <a:ext uri="{FF2B5EF4-FFF2-40B4-BE49-F238E27FC236}">
                <a16:creationId xmlns:a16="http://schemas.microsoft.com/office/drawing/2014/main" id="{560E7404-A295-4C7A-A4FD-02F555968587}"/>
              </a:ext>
            </a:extLst>
          </p:cNvPr>
          <p:cNvSpPr>
            <a:spLocks noGrp="1"/>
          </p:cNvSpPr>
          <p:nvPr>
            <p:ph type="subTitle" idx="1"/>
          </p:nvPr>
        </p:nvSpPr>
        <p:spPr/>
        <p:txBody>
          <a:bodyPr/>
          <a:lstStyle/>
          <a:p>
            <a:r>
              <a:rPr lang="en-US"/>
              <a:t>ZJU 2021</a:t>
            </a:r>
            <a:endParaRPr lang="en-SE"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CA453-7416-4E1A-ACD1-E1123AE4F501}"/>
              </a:ext>
            </a:extLst>
          </p:cNvPr>
          <p:cNvSpPr>
            <a:spLocks noGrp="1"/>
          </p:cNvSpPr>
          <p:nvPr>
            <p:ph type="title"/>
          </p:nvPr>
        </p:nvSpPr>
        <p:spPr/>
        <p:txBody>
          <a:bodyPr/>
          <a:lstStyle/>
          <a:p>
            <a:r>
              <a:rPr lang="en-US" dirty="0"/>
              <a:t>ESP Modes Quiz</a:t>
            </a:r>
            <a:endParaRPr lang="en-SE" dirty="0"/>
          </a:p>
        </p:txBody>
      </p:sp>
      <p:sp>
        <p:nvSpPr>
          <p:cNvPr id="3" name="Content Placeholder 2">
            <a:extLst>
              <a:ext uri="{FF2B5EF4-FFF2-40B4-BE49-F238E27FC236}">
                <a16:creationId xmlns:a16="http://schemas.microsoft.com/office/drawing/2014/main" id="{07469FE8-4437-437A-A1CB-27F8DD07CB55}"/>
              </a:ext>
            </a:extLst>
          </p:cNvPr>
          <p:cNvSpPr>
            <a:spLocks noGrp="1"/>
          </p:cNvSpPr>
          <p:nvPr>
            <p:ph idx="1"/>
          </p:nvPr>
        </p:nvSpPr>
        <p:spPr/>
        <p:txBody>
          <a:bodyPr/>
          <a:lstStyle/>
          <a:p>
            <a:pPr>
              <a:lnSpc>
                <a:spcPct val="115000"/>
              </a:lnSpc>
              <a:spcBef>
                <a:spcPts val="0"/>
              </a:spcBef>
            </a:pPr>
            <a:r>
              <a:rPr lang="en-US" dirty="0">
                <a:solidFill>
                  <a:schemeClr val="dk1"/>
                </a:solidFill>
                <a:latin typeface="Gloria Hallelujah"/>
                <a:ea typeface="Gloria Hallelujah"/>
                <a:cs typeface="Gloria Hallelujah"/>
                <a:sym typeface="Gloria Hallelujah"/>
              </a:rPr>
              <a:t>ESP can be securely used in...</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A. encryption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B. authentication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C. encryption and authentication mode	</a:t>
            </a:r>
          </a:p>
          <a:p>
            <a:pPr>
              <a:lnSpc>
                <a:spcPct val="115000"/>
              </a:lnSpc>
              <a:spcBef>
                <a:spcPts val="0"/>
              </a:spcBef>
            </a:pPr>
            <a:r>
              <a:rPr lang="en-US" dirty="0">
                <a:solidFill>
                  <a:schemeClr val="dk1"/>
                </a:solidFill>
                <a:latin typeface="Gloria Hallelujah"/>
                <a:ea typeface="Gloria Hallelujah"/>
                <a:cs typeface="Gloria Hallelujah"/>
                <a:sym typeface="Gloria Hallelujah"/>
              </a:rPr>
              <a:t>ANS: A,B,C (but only C is fully secure.)</a:t>
            </a:r>
          </a:p>
          <a:p>
            <a:endParaRPr lang="en-SE" dirty="0"/>
          </a:p>
        </p:txBody>
      </p:sp>
      <p:sp>
        <p:nvSpPr>
          <p:cNvPr id="4" name="Slide Number Placeholder 3">
            <a:extLst>
              <a:ext uri="{FF2B5EF4-FFF2-40B4-BE49-F238E27FC236}">
                <a16:creationId xmlns:a16="http://schemas.microsoft.com/office/drawing/2014/main" id="{FD158212-EA74-42FF-970C-0561DDC4F71F}"/>
              </a:ext>
            </a:extLst>
          </p:cNvPr>
          <p:cNvSpPr>
            <a:spLocks noGrp="1"/>
          </p:cNvSpPr>
          <p:nvPr>
            <p:ph type="sldNum" sz="quarter" idx="12"/>
          </p:nvPr>
        </p:nvSpPr>
        <p:spPr/>
        <p:txBody>
          <a:bodyPr/>
          <a:lstStyle/>
          <a:p>
            <a:pPr>
              <a:defRPr/>
            </a:pPr>
            <a:fld id="{F57F456A-00AF-44E6-8D70-638C0D0130FF}" type="slidenum">
              <a:rPr lang="en-US" altLang="zh-CN" smtClean="0"/>
              <a:pPr>
                <a:defRPr/>
              </a:pPr>
              <a:t>10</a:t>
            </a:fld>
            <a:endParaRPr lang="en-US" altLang="zh-CN" dirty="0"/>
          </a:p>
        </p:txBody>
      </p:sp>
    </p:spTree>
    <p:extLst>
      <p:ext uri="{BB962C8B-B14F-4D97-AF65-F5344CB8AC3E}">
        <p14:creationId xmlns:p14="http://schemas.microsoft.com/office/powerpoint/2010/main" val="627887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t>ESP in Transport Mode</a:t>
            </a:r>
          </a:p>
        </p:txBody>
      </p:sp>
      <p:sp>
        <p:nvSpPr>
          <p:cNvPr id="3" name="Content Placeholder 2">
            <a:extLst>
              <a:ext uri="{FF2B5EF4-FFF2-40B4-BE49-F238E27FC236}">
                <a16:creationId xmlns:a16="http://schemas.microsoft.com/office/drawing/2014/main" id="{03581BF8-FA77-4747-AFE0-9E2DC60E7248}"/>
              </a:ext>
            </a:extLst>
          </p:cNvPr>
          <p:cNvSpPr>
            <a:spLocks noGrp="1"/>
          </p:cNvSpPr>
          <p:nvPr>
            <p:ph idx="1"/>
          </p:nvPr>
        </p:nvSpPr>
        <p:spPr>
          <a:xfrm>
            <a:off x="323528" y="1196753"/>
            <a:ext cx="8568952" cy="2088231"/>
          </a:xfrm>
        </p:spPr>
        <p:txBody>
          <a:bodyPr>
            <a:normAutofit fontScale="40000" lnSpcReduction="20000"/>
          </a:bodyPr>
          <a:lstStyle/>
          <a:p>
            <a:r>
              <a:rPr lang="en-US" dirty="0"/>
              <a:t>ESP header is inserted </a:t>
            </a:r>
            <a:r>
              <a:rPr lang="en-US" dirty="0">
                <a:solidFill>
                  <a:srgbClr val="FF0000"/>
                </a:solidFill>
              </a:rPr>
              <a:t>after</a:t>
            </a:r>
            <a:r>
              <a:rPr lang="en-US" dirty="0"/>
              <a:t> </a:t>
            </a:r>
            <a:r>
              <a:rPr lang="en-US" dirty="0">
                <a:solidFill>
                  <a:srgbClr val="FF0000"/>
                </a:solidFill>
              </a:rPr>
              <a:t>the original IP header</a:t>
            </a:r>
            <a:r>
              <a:rPr lang="en-US" dirty="0"/>
              <a:t>. It includes the security parameter index, a sequence number, the </a:t>
            </a:r>
            <a:r>
              <a:rPr lang="en-US" dirty="0" err="1"/>
              <a:t>InitVector</a:t>
            </a:r>
            <a:r>
              <a:rPr lang="en-US" dirty="0"/>
              <a:t> (IV) for encryption. </a:t>
            </a:r>
          </a:p>
          <a:p>
            <a:r>
              <a:rPr lang="en-US" dirty="0"/>
              <a:t>ESP trailer had the padding information and pointer to next header, such as the TCP or UDP header. </a:t>
            </a:r>
          </a:p>
          <a:p>
            <a:r>
              <a:rPr lang="en-US" dirty="0"/>
              <a:t>Packet payload and the ESP trailer are both encrypted but the ESP header is not because it provides information (e.g., the security parameter index) that tells the receiving end how to decrypt the payload, for example, which algorithm and shared secret key to use.</a:t>
            </a:r>
          </a:p>
          <a:p>
            <a:r>
              <a:rPr lang="en-US" dirty="0"/>
              <a:t>The ESP header and the encrypted payload are then hashed together with a secret key, and the hash value is stored in ESP Auth as the Message Authentication Code (MAC) for the receiver to verify the authenticity and integrity of the message.</a:t>
            </a:r>
          </a:p>
          <a:p>
            <a:endParaRPr lang="en-SE" dirty="0"/>
          </a:p>
        </p:txBody>
      </p:sp>
      <p:pic>
        <p:nvPicPr>
          <p:cNvPr id="107" name="Shape 107"/>
          <p:cNvPicPr preferRelativeResize="0"/>
          <p:nvPr/>
        </p:nvPicPr>
        <p:blipFill>
          <a:blip r:embed="rId3">
            <a:alphaModFix/>
          </a:blip>
          <a:stretch>
            <a:fillRect/>
          </a:stretch>
        </p:blipFill>
        <p:spPr>
          <a:xfrm>
            <a:off x="791580" y="3115973"/>
            <a:ext cx="7560840" cy="3674597"/>
          </a:xfrm>
          <a:prstGeom prst="rect">
            <a:avLst/>
          </a:prstGeom>
          <a:noFill/>
          <a:ln>
            <a:noFill/>
          </a:ln>
        </p:spPr>
      </p:pic>
      <p:sp>
        <p:nvSpPr>
          <p:cNvPr id="6" name="Slide Number Placeholder 3">
            <a:extLst>
              <a:ext uri="{FF2B5EF4-FFF2-40B4-BE49-F238E27FC236}">
                <a16:creationId xmlns:a16="http://schemas.microsoft.com/office/drawing/2014/main" id="{ABCCBAAD-3780-456D-89F0-EC69F452011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11</a:t>
            </a:fld>
            <a:endParaRPr lang="en-US" altLang="zh-CN" dirty="0"/>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ESP Tunnel Mode</a:t>
            </a:r>
          </a:p>
        </p:txBody>
      </p:sp>
      <p:sp>
        <p:nvSpPr>
          <p:cNvPr id="2" name="Content Placeholder 1">
            <a:extLst>
              <a:ext uri="{FF2B5EF4-FFF2-40B4-BE49-F238E27FC236}">
                <a16:creationId xmlns:a16="http://schemas.microsoft.com/office/drawing/2014/main" id="{787DC6D9-2A4C-4272-A644-152AC747131B}"/>
              </a:ext>
            </a:extLst>
          </p:cNvPr>
          <p:cNvSpPr>
            <a:spLocks noGrp="1"/>
          </p:cNvSpPr>
          <p:nvPr>
            <p:ph idx="1"/>
          </p:nvPr>
        </p:nvSpPr>
        <p:spPr>
          <a:xfrm>
            <a:off x="323528" y="1196753"/>
            <a:ext cx="8568952" cy="2232247"/>
          </a:xfrm>
        </p:spPr>
        <p:txBody>
          <a:bodyPr>
            <a:normAutofit fontScale="55000" lnSpcReduction="20000"/>
          </a:bodyPr>
          <a:lstStyle/>
          <a:p>
            <a:r>
              <a:rPr lang="en-US" dirty="0">
                <a:solidFill>
                  <a:schemeClr val="dk1"/>
                </a:solidFill>
              </a:rPr>
              <a:t>ESP header is added </a:t>
            </a:r>
            <a:r>
              <a:rPr lang="en-US" dirty="0">
                <a:solidFill>
                  <a:srgbClr val="FF0000"/>
                </a:solidFill>
              </a:rPr>
              <a:t>after the new IP header.</a:t>
            </a:r>
          </a:p>
          <a:p>
            <a:r>
              <a:rPr lang="en-US" dirty="0">
                <a:solidFill>
                  <a:schemeClr val="dk1"/>
                </a:solidFill>
              </a:rPr>
              <a:t>Packet payload, which contains the entire original packet plus the ESP trailer, is encrypted. </a:t>
            </a:r>
          </a:p>
          <a:p>
            <a:pPr lvl="1"/>
            <a:r>
              <a:rPr lang="en-US" dirty="0">
                <a:solidFill>
                  <a:schemeClr val="dk1"/>
                </a:solidFill>
              </a:rPr>
              <a:t>The original IP header data, including the original source and destination IP addresses are encrypted. </a:t>
            </a:r>
          </a:p>
          <a:p>
            <a:pPr lvl="1"/>
            <a:r>
              <a:rPr lang="en-US" dirty="0">
                <a:solidFill>
                  <a:schemeClr val="dk1"/>
                </a:solidFill>
              </a:rPr>
              <a:t>MAC is computed over the entire original packet plus the ESP header and trailer, therefore, header of the original IP, for example, the original IP source address, is authenticated.</a:t>
            </a:r>
          </a:p>
          <a:p>
            <a:endParaRPr lang="en-SE" dirty="0"/>
          </a:p>
        </p:txBody>
      </p:sp>
      <p:pic>
        <p:nvPicPr>
          <p:cNvPr id="114" name="Shape 114"/>
          <p:cNvPicPr preferRelativeResize="0"/>
          <p:nvPr/>
        </p:nvPicPr>
        <p:blipFill>
          <a:blip r:embed="rId3">
            <a:alphaModFix/>
          </a:blip>
          <a:stretch>
            <a:fillRect/>
          </a:stretch>
        </p:blipFill>
        <p:spPr>
          <a:xfrm>
            <a:off x="313860" y="3325174"/>
            <a:ext cx="8588288" cy="3478426"/>
          </a:xfrm>
          <a:prstGeom prst="rect">
            <a:avLst/>
          </a:prstGeom>
          <a:noFill/>
          <a:ln>
            <a:noFill/>
          </a:ln>
        </p:spPr>
      </p:pic>
      <p:sp>
        <p:nvSpPr>
          <p:cNvPr id="5" name="Slide Number Placeholder 3">
            <a:extLst>
              <a:ext uri="{FF2B5EF4-FFF2-40B4-BE49-F238E27FC236}">
                <a16:creationId xmlns:a16="http://schemas.microsoft.com/office/drawing/2014/main" id="{DB44D7C3-E7E4-4C32-8F38-957FB7E6BAB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12</a:t>
            </a:fld>
            <a:endParaRPr lang="en-US" altLang="zh-CN" dirty="0"/>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Shape 12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(AH)</a:t>
            </a:r>
          </a:p>
        </p:txBody>
      </p:sp>
      <p:sp>
        <p:nvSpPr>
          <p:cNvPr id="122" name="Shape 122"/>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400" dirty="0">
                <a:solidFill>
                  <a:schemeClr val="dk1"/>
                </a:solidFill>
              </a:rPr>
              <a:t>In ESP, the IP header is not authenticated. So what if we want to authenticate the entire packet? We can use Authentication Header (AH).</a:t>
            </a:r>
          </a:p>
          <a:p>
            <a:pPr marL="257175" indent="-142875">
              <a:lnSpc>
                <a:spcPct val="115000"/>
              </a:lnSpc>
              <a:spcBef>
                <a:spcPts val="0"/>
              </a:spcBef>
              <a:buClr>
                <a:schemeClr val="dk1"/>
              </a:buClr>
            </a:pPr>
            <a:endParaRPr lang="en-US" sz="2250" dirty="0">
              <a:solidFill>
                <a:schemeClr val="dk1"/>
              </a:solidFill>
            </a:endParaRPr>
          </a:p>
          <a:p>
            <a:pPr marL="257175" indent="-142875">
              <a:lnSpc>
                <a:spcPct val="115000"/>
              </a:lnSpc>
              <a:spcBef>
                <a:spcPts val="0"/>
              </a:spcBef>
              <a:buClr>
                <a:schemeClr val="dk1"/>
              </a:buClr>
            </a:pPr>
            <a:r>
              <a:rPr lang="en-US" sz="2400" dirty="0">
                <a:solidFill>
                  <a:schemeClr val="dk1"/>
                </a:solidFill>
              </a:rPr>
              <a:t>Authentication is applied to the entire packet</a:t>
            </a:r>
          </a:p>
          <a:p>
            <a:pPr marL="657225" lvl="1" indent="-142875">
              <a:lnSpc>
                <a:spcPct val="115000"/>
              </a:lnSpc>
              <a:spcBef>
                <a:spcPts val="0"/>
              </a:spcBef>
              <a:buClr>
                <a:schemeClr val="dk1"/>
              </a:buClr>
            </a:pPr>
            <a:r>
              <a:rPr lang="en-US" sz="2400" dirty="0">
                <a:solidFill>
                  <a:schemeClr val="dk1"/>
                </a:solidFill>
              </a:rPr>
              <a:t>Certain fields in the IP header, e.g., time-to-live, or, TTL, that may change in transmission are not included, or, zeroed out, when MAC is computed.</a:t>
            </a:r>
          </a:p>
          <a:p>
            <a:pPr marL="0" indent="0">
              <a:lnSpc>
                <a:spcPct val="115000"/>
              </a:lnSpc>
              <a:spcBef>
                <a:spcPts val="0"/>
              </a:spcBef>
              <a:buNone/>
            </a:pPr>
            <a:endParaRPr sz="2400" dirty="0">
              <a:solidFill>
                <a:schemeClr val="dk1"/>
              </a:solidFill>
            </a:endParaRPr>
          </a:p>
          <a:p>
            <a:pPr marL="257175" indent="-142875">
              <a:lnSpc>
                <a:spcPct val="115000"/>
              </a:lnSpc>
              <a:spcBef>
                <a:spcPts val="480"/>
              </a:spcBef>
              <a:buClr>
                <a:schemeClr val="dk1"/>
              </a:buClr>
            </a:pPr>
            <a:r>
              <a:rPr lang="en-US" sz="2400" dirty="0">
                <a:solidFill>
                  <a:schemeClr val="dk1"/>
                </a:solidFill>
              </a:rPr>
              <a:t>If both ESP and AH are applied to a packet, </a:t>
            </a:r>
            <a:r>
              <a:rPr lang="en-US" sz="2400" dirty="0"/>
              <a:t>AH follows ESP</a:t>
            </a:r>
          </a:p>
          <a:p>
            <a:pPr marL="657225" lvl="1" indent="-142875">
              <a:lnSpc>
                <a:spcPct val="115000"/>
              </a:lnSpc>
              <a:spcBef>
                <a:spcPts val="480"/>
              </a:spcBef>
              <a:buClr>
                <a:schemeClr val="dk1"/>
              </a:buClr>
            </a:pPr>
            <a:r>
              <a:rPr lang="en-US" sz="2400" dirty="0">
                <a:solidFill>
                  <a:schemeClr val="dk1"/>
                </a:solidFill>
              </a:rPr>
              <a:t>Use ESP to encrypt the payload and then apply AH to authenticate the entire packet.</a:t>
            </a:r>
          </a:p>
          <a:p>
            <a:pPr marL="657225" lvl="1" indent="-142875">
              <a:lnSpc>
                <a:spcPct val="115000"/>
              </a:lnSpc>
              <a:spcBef>
                <a:spcPts val="480"/>
              </a:spcBef>
              <a:buClr>
                <a:schemeClr val="dk1"/>
              </a:buClr>
            </a:pPr>
            <a:endParaRPr lang="en-US" sz="1850" dirty="0">
              <a:solidFill>
                <a:srgbClr val="6699FF"/>
              </a:solidFill>
            </a:endParaRPr>
          </a:p>
          <a:p>
            <a:pPr marL="657225" lvl="1" indent="-142875">
              <a:lnSpc>
                <a:spcPct val="115000"/>
              </a:lnSpc>
              <a:spcBef>
                <a:spcPts val="480"/>
              </a:spcBef>
              <a:buClr>
                <a:schemeClr val="dk1"/>
              </a:buClr>
            </a:pPr>
            <a:endParaRPr lang="en-US" sz="1850" dirty="0">
              <a:solidFill>
                <a:srgbClr val="6699FF"/>
              </a:solidFill>
            </a:endParaRPr>
          </a:p>
          <a:p>
            <a:pPr>
              <a:lnSpc>
                <a:spcPct val="115000"/>
              </a:lnSpc>
              <a:spcBef>
                <a:spcPts val="0"/>
              </a:spcBef>
              <a:buNone/>
            </a:pPr>
            <a:endParaRPr sz="2250" dirty="0"/>
          </a:p>
        </p:txBody>
      </p:sp>
      <p:sp>
        <p:nvSpPr>
          <p:cNvPr id="5" name="Slide Number Placeholder 3">
            <a:extLst>
              <a:ext uri="{FF2B5EF4-FFF2-40B4-BE49-F238E27FC236}">
                <a16:creationId xmlns:a16="http://schemas.microsoft.com/office/drawing/2014/main" id="{060FC4C8-75AA-41F8-9B75-732F9A104A2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13</a:t>
            </a:fld>
            <a:endParaRPr lang="en-US" altLang="zh-CN" dirty="0"/>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Transport Mode</a:t>
            </a:r>
          </a:p>
        </p:txBody>
      </p:sp>
      <p:sp>
        <p:nvSpPr>
          <p:cNvPr id="2" name="Content Placeholder 1">
            <a:extLst>
              <a:ext uri="{FF2B5EF4-FFF2-40B4-BE49-F238E27FC236}">
                <a16:creationId xmlns:a16="http://schemas.microsoft.com/office/drawing/2014/main" id="{23910933-E654-4035-8767-F5DB9588EB16}"/>
              </a:ext>
            </a:extLst>
          </p:cNvPr>
          <p:cNvSpPr>
            <a:spLocks noGrp="1"/>
          </p:cNvSpPr>
          <p:nvPr>
            <p:ph idx="1"/>
          </p:nvPr>
        </p:nvSpPr>
        <p:spPr>
          <a:xfrm>
            <a:off x="323528" y="1196753"/>
            <a:ext cx="8568952" cy="2232247"/>
          </a:xfrm>
        </p:spPr>
        <p:txBody>
          <a:bodyPr>
            <a:normAutofit lnSpcReduction="10000"/>
          </a:bodyPr>
          <a:lstStyle/>
          <a:p>
            <a:r>
              <a:rPr lang="en-US" dirty="0"/>
              <a:t>If AH is used with transport mode, the AH header is inserted after the original IP header, and contains the authentication code.</a:t>
            </a:r>
          </a:p>
        </p:txBody>
      </p:sp>
      <p:pic>
        <p:nvPicPr>
          <p:cNvPr id="129" name="Shape 129"/>
          <p:cNvPicPr preferRelativeResize="0"/>
          <p:nvPr/>
        </p:nvPicPr>
        <p:blipFill>
          <a:blip r:embed="rId3">
            <a:alphaModFix/>
          </a:blip>
          <a:stretch>
            <a:fillRect/>
          </a:stretch>
        </p:blipFill>
        <p:spPr>
          <a:xfrm>
            <a:off x="590845" y="3195735"/>
            <a:ext cx="8034318" cy="3578775"/>
          </a:xfrm>
          <a:prstGeom prst="rect">
            <a:avLst/>
          </a:prstGeom>
          <a:noFill/>
          <a:ln>
            <a:noFill/>
          </a:ln>
        </p:spPr>
      </p:pic>
      <p:sp>
        <p:nvSpPr>
          <p:cNvPr id="5" name="Slide Number Placeholder 3">
            <a:extLst>
              <a:ext uri="{FF2B5EF4-FFF2-40B4-BE49-F238E27FC236}">
                <a16:creationId xmlns:a16="http://schemas.microsoft.com/office/drawing/2014/main" id="{3C1DC32F-8DCE-4B5B-8806-67141167E256}"/>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14</a:t>
            </a:fld>
            <a:endParaRPr lang="en-US" altLang="zh-CN" dirty="0"/>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Tunnel Mode</a:t>
            </a:r>
          </a:p>
        </p:txBody>
      </p:sp>
      <p:sp>
        <p:nvSpPr>
          <p:cNvPr id="2" name="Content Placeholder 1">
            <a:extLst>
              <a:ext uri="{FF2B5EF4-FFF2-40B4-BE49-F238E27FC236}">
                <a16:creationId xmlns:a16="http://schemas.microsoft.com/office/drawing/2014/main" id="{3EA716DC-EFD5-4504-8596-77F9A107B23E}"/>
              </a:ext>
            </a:extLst>
          </p:cNvPr>
          <p:cNvSpPr>
            <a:spLocks noGrp="1"/>
          </p:cNvSpPr>
          <p:nvPr>
            <p:ph idx="1"/>
          </p:nvPr>
        </p:nvSpPr>
        <p:spPr/>
        <p:txBody>
          <a:bodyPr/>
          <a:lstStyle/>
          <a:p>
            <a:r>
              <a:rPr lang="en-US" dirty="0">
                <a:solidFill>
                  <a:schemeClr val="dk1"/>
                </a:solidFill>
              </a:rPr>
              <a:t>If AH is used with tunnel mode, the AH header is inserted after the new IP header.</a:t>
            </a:r>
          </a:p>
          <a:p>
            <a:endParaRPr lang="en-SE" dirty="0"/>
          </a:p>
        </p:txBody>
      </p:sp>
      <p:pic>
        <p:nvPicPr>
          <p:cNvPr id="136" name="Shape 136"/>
          <p:cNvPicPr preferRelativeResize="0"/>
          <p:nvPr/>
        </p:nvPicPr>
        <p:blipFill>
          <a:blip r:embed="rId3">
            <a:alphaModFix/>
          </a:blip>
          <a:stretch>
            <a:fillRect/>
          </a:stretch>
        </p:blipFill>
        <p:spPr>
          <a:xfrm>
            <a:off x="809826" y="3038371"/>
            <a:ext cx="7596356" cy="3512043"/>
          </a:xfrm>
          <a:prstGeom prst="rect">
            <a:avLst/>
          </a:prstGeom>
          <a:noFill/>
          <a:ln>
            <a:noFill/>
          </a:ln>
        </p:spPr>
      </p:pic>
      <p:sp>
        <p:nvSpPr>
          <p:cNvPr id="5" name="Slide Number Placeholder 3">
            <a:extLst>
              <a:ext uri="{FF2B5EF4-FFF2-40B4-BE49-F238E27FC236}">
                <a16:creationId xmlns:a16="http://schemas.microsoft.com/office/drawing/2014/main" id="{CECDFAAC-4D2F-41A1-9FEB-8824AEEC537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15</a:t>
            </a:fld>
            <a:endParaRPr lang="en-US" altLang="zh-CN" dirty="0"/>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ESP and AH Quiz</a:t>
            </a:r>
          </a:p>
        </p:txBody>
      </p:sp>
      <p:sp>
        <p:nvSpPr>
          <p:cNvPr id="2" name="Content Placeholder 1">
            <a:extLst>
              <a:ext uri="{FF2B5EF4-FFF2-40B4-BE49-F238E27FC236}">
                <a16:creationId xmlns:a16="http://schemas.microsoft.com/office/drawing/2014/main" id="{08A02E68-4D34-4FE0-B220-FAF0FE51393C}"/>
              </a:ext>
            </a:extLst>
          </p:cNvPr>
          <p:cNvSpPr>
            <a:spLocks noGrp="1"/>
          </p:cNvSpPr>
          <p:nvPr>
            <p:ph idx="1"/>
          </p:nvPr>
        </p:nvSpPr>
        <p:spPr>
          <a:xfrm>
            <a:off x="323528" y="1196752"/>
            <a:ext cx="8568952" cy="5472607"/>
          </a:xfrm>
        </p:spPr>
        <p:txBody>
          <a:bodyPr>
            <a:normAutofit fontScale="92500" lnSpcReduction="20000"/>
          </a:bodyPr>
          <a:lstStyle/>
          <a:p>
            <a:pPr>
              <a:lnSpc>
                <a:spcPct val="80000"/>
              </a:lnSpc>
              <a:spcBef>
                <a:spcPts val="40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A. ESP can provide both confidentiality and integrity protection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 If the authentication option of ESP is chosen, message integrity code is computed before encryption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C. To protect the confidentiality and integrity of the whole original IP packet, we can use ESP with authentication option in tunnel mode.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D. In AH, the integrity hash covers the IP header</a:t>
            </a:r>
          </a:p>
          <a:p>
            <a:pPr>
              <a:lnSpc>
                <a:spcPct val="80000"/>
              </a:lnSpc>
              <a:spcBef>
                <a:spcPts val="405"/>
              </a:spcBef>
            </a:pPr>
            <a:r>
              <a:rPr lang="en-US" dirty="0">
                <a:solidFill>
                  <a:schemeClr val="dk1"/>
                </a:solidFill>
                <a:latin typeface="Gloria Hallelujah"/>
                <a:sym typeface="Gloria Hallelujah"/>
              </a:rPr>
              <a:t>ANS: A,C,D</a:t>
            </a:r>
            <a:endParaRPr lang="en-SE" dirty="0">
              <a:solidFill>
                <a:schemeClr val="dk1"/>
              </a:solidFill>
              <a:latin typeface="Gloria Hallelujah"/>
              <a:sym typeface="Gloria Hallelujah"/>
            </a:endParaRP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a:t>
            </a:r>
            <a:r>
              <a:rPr lang="en-SE" dirty="0">
                <a:solidFill>
                  <a:schemeClr val="dk1"/>
                </a:solidFill>
                <a:latin typeface="Gloria Hallelujah"/>
                <a:ea typeface="Gloria Hallelujah"/>
                <a:cs typeface="Gloria Hallelujah"/>
                <a:sym typeface="Gloria Hallelujah"/>
              </a:rPr>
              <a:t> is false</a:t>
            </a:r>
            <a:r>
              <a:rPr lang="en-US" dirty="0">
                <a:solidFill>
                  <a:schemeClr val="dk1"/>
                </a:solidFill>
                <a:latin typeface="Gloria Hallelujah"/>
                <a:ea typeface="Gloria Hallelujah"/>
                <a:cs typeface="Gloria Hallelujah"/>
                <a:sym typeface="Gloria Hallelujah"/>
              </a:rPr>
              <a:t>. If the authentication option of ESP is chosen, message integrity code is computed </a:t>
            </a:r>
            <a:r>
              <a:rPr lang="en-SE" dirty="0">
                <a:solidFill>
                  <a:srgbClr val="C00000"/>
                </a:solidFill>
                <a:latin typeface="Gloria Hallelujah"/>
                <a:ea typeface="Gloria Hallelujah"/>
                <a:cs typeface="Gloria Hallelujah"/>
                <a:sym typeface="Gloria Hallelujah"/>
              </a:rPr>
              <a:t>after</a:t>
            </a:r>
            <a:r>
              <a:rPr lang="en-US" dirty="0">
                <a:solidFill>
                  <a:schemeClr val="dk1"/>
                </a:solidFill>
                <a:latin typeface="Gloria Hallelujah"/>
                <a:ea typeface="Gloria Hallelujah"/>
                <a:cs typeface="Gloria Hallelujah"/>
                <a:sym typeface="Gloria Hallelujah"/>
              </a:rPr>
              <a:t> encryption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lnSpc>
                <a:spcPct val="80000"/>
              </a:lnSpc>
              <a:spcBef>
                <a:spcPts val="405"/>
              </a:spcBef>
            </a:pPr>
            <a:endParaRPr lang="en-SE" dirty="0"/>
          </a:p>
        </p:txBody>
      </p:sp>
      <p:sp>
        <p:nvSpPr>
          <p:cNvPr id="145" name="Shape 145"/>
          <p:cNvSpPr txBox="1"/>
          <p:nvPr/>
        </p:nvSpPr>
        <p:spPr>
          <a:xfrm>
            <a:off x="1714257" y="1751944"/>
            <a:ext cx="6128099" cy="576000"/>
          </a:xfrm>
          <a:prstGeom prst="rect">
            <a:avLst/>
          </a:prstGeom>
          <a:noFill/>
          <a:ln>
            <a:noFill/>
          </a:ln>
        </p:spPr>
        <p:txBody>
          <a:bodyPr lIns="68569" tIns="68569" rIns="68569" bIns="68569" anchor="ctr" anchorCtr="0">
            <a:noAutofit/>
          </a:bodyPr>
          <a:lstStyle/>
          <a:p>
            <a:pPr>
              <a:spcBef>
                <a:spcPts val="0"/>
              </a:spcBef>
            </a:pPr>
            <a:endParaRPr lang="en-US" sz="2250" b="1" dirty="0">
              <a:solidFill>
                <a:srgbClr val="6699FF"/>
              </a:solidFill>
              <a:latin typeface="Gloria Hallelujah"/>
              <a:ea typeface="Gloria Hallelujah"/>
              <a:cs typeface="Gloria Hallelujah"/>
              <a:sym typeface="Gloria Hallelujah"/>
            </a:endParaRPr>
          </a:p>
        </p:txBody>
      </p:sp>
      <p:sp>
        <p:nvSpPr>
          <p:cNvPr id="147" name="Shape 147"/>
          <p:cNvSpPr txBox="1"/>
          <p:nvPr/>
        </p:nvSpPr>
        <p:spPr>
          <a:xfrm>
            <a:off x="1099707" y="3378338"/>
            <a:ext cx="7921124" cy="1506600"/>
          </a:xfrm>
          <a:prstGeom prst="rect">
            <a:avLst/>
          </a:prstGeom>
          <a:noFill/>
          <a:ln>
            <a:noFill/>
          </a:ln>
        </p:spPr>
        <p:txBody>
          <a:bodyPr lIns="68569" tIns="68569" rIns="68569" bIns="68569" anchor="ctr" anchorCtr="0">
            <a:noAutofit/>
          </a:bodyPr>
          <a:lstStyle/>
          <a:p>
            <a:pPr marL="342900">
              <a:spcBef>
                <a:spcPts val="0"/>
              </a:spcBef>
            </a:pPr>
            <a:endParaRPr sz="2250" dirty="0">
              <a:solidFill>
                <a:schemeClr val="dk1"/>
              </a:solidFill>
              <a:latin typeface="Gloria Hallelujah"/>
              <a:ea typeface="Gloria Hallelujah"/>
              <a:cs typeface="Gloria Hallelujah"/>
              <a:sym typeface="Gloria Hallelujah"/>
            </a:endParaRPr>
          </a:p>
        </p:txBody>
      </p:sp>
      <p:sp>
        <p:nvSpPr>
          <p:cNvPr id="13" name="Slide Number Placeholder 3">
            <a:extLst>
              <a:ext uri="{FF2B5EF4-FFF2-40B4-BE49-F238E27FC236}">
                <a16:creationId xmlns:a16="http://schemas.microsoft.com/office/drawing/2014/main" id="{0F641F5B-C75B-4215-AC0A-73F58D1C08D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16</a:t>
            </a:fld>
            <a:endParaRPr lang="en-US" altLang="zh-CN" dirty="0"/>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Internet Key Exchange (IKE)</a:t>
            </a:r>
          </a:p>
        </p:txBody>
      </p:sp>
      <p:sp>
        <p:nvSpPr>
          <p:cNvPr id="156" name="Shape 156"/>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spcBef>
                <a:spcPts val="0"/>
              </a:spcBef>
              <a:buClr>
                <a:schemeClr val="dk1"/>
              </a:buClr>
            </a:pPr>
            <a:r>
              <a:rPr lang="en-US" sz="2800" dirty="0"/>
              <a:t>IKE is the security protocol for two end-hosts or two gateways using </a:t>
            </a:r>
            <a:r>
              <a:rPr lang="en-US" sz="2800" dirty="0" err="1"/>
              <a:t>IPSec</a:t>
            </a:r>
            <a:r>
              <a:rPr lang="en-US" sz="2800" dirty="0"/>
              <a:t> for secure connections. It allows the two parties to:</a:t>
            </a:r>
            <a:endParaRPr lang="en-US" sz="2400" dirty="0"/>
          </a:p>
          <a:p>
            <a:pPr marL="657225" lvl="1" indent="-142875">
              <a:spcBef>
                <a:spcPts val="0"/>
              </a:spcBef>
              <a:buClr>
                <a:schemeClr val="dk1"/>
              </a:buClr>
            </a:pPr>
            <a:r>
              <a:rPr lang="en-US" sz="2400" dirty="0"/>
              <a:t>Exchange and negotiate security policies.</a:t>
            </a:r>
          </a:p>
          <a:p>
            <a:pPr marL="657225" lvl="1" indent="-142875">
              <a:spcBef>
                <a:spcPts val="480"/>
              </a:spcBef>
              <a:buClr>
                <a:schemeClr val="dk1"/>
              </a:buClr>
            </a:pPr>
            <a:r>
              <a:rPr lang="en-US" sz="2400" dirty="0"/>
              <a:t>Establish security parameters, or security associations</a:t>
            </a:r>
          </a:p>
          <a:p>
            <a:pPr marL="1057275" lvl="2" indent="-142875">
              <a:spcBef>
                <a:spcPts val="480"/>
              </a:spcBef>
              <a:buClr>
                <a:schemeClr val="dk1"/>
              </a:buClr>
            </a:pPr>
            <a:r>
              <a:rPr lang="en-US" sz="2400" dirty="0"/>
              <a:t>e.g., ESP</a:t>
            </a:r>
            <a:r>
              <a:rPr lang="en-SE" sz="2400" dirty="0"/>
              <a:t> or AH</a:t>
            </a:r>
            <a:r>
              <a:rPr lang="en-US" sz="2400" dirty="0"/>
              <a:t>, and which cryptographic algorithms for encryption or hashing.</a:t>
            </a:r>
          </a:p>
          <a:p>
            <a:pPr marL="657225" lvl="1" indent="-142875">
              <a:spcBef>
                <a:spcPts val="480"/>
              </a:spcBef>
              <a:buClr>
                <a:schemeClr val="dk1"/>
              </a:buClr>
            </a:pPr>
            <a:r>
              <a:rPr lang="en-US" sz="2800" dirty="0"/>
              <a:t>Key exchange</a:t>
            </a:r>
          </a:p>
          <a:p>
            <a:pPr marL="1057275" lvl="2" indent="-142875">
              <a:spcBef>
                <a:spcPts val="480"/>
              </a:spcBef>
              <a:buClr>
                <a:srgbClr val="6B9462"/>
              </a:buClr>
            </a:pPr>
            <a:r>
              <a:rPr lang="en-US" sz="2400" dirty="0"/>
              <a:t>Establish shared keys between two parties.</a:t>
            </a:r>
            <a:endParaRPr sz="3200" dirty="0"/>
          </a:p>
        </p:txBody>
      </p:sp>
      <p:sp>
        <p:nvSpPr>
          <p:cNvPr id="5" name="Slide Number Placeholder 3">
            <a:extLst>
              <a:ext uri="{FF2B5EF4-FFF2-40B4-BE49-F238E27FC236}">
                <a16:creationId xmlns:a16="http://schemas.microsoft.com/office/drawing/2014/main" id="{D82FA88C-981B-4667-BA0B-B52D1B65C90C}"/>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17</a:t>
            </a:fld>
            <a:endParaRPr lang="en-US" altLang="zh-CN" dirty="0"/>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Security Association (SA)</a:t>
            </a:r>
          </a:p>
        </p:txBody>
      </p:sp>
      <p:sp>
        <p:nvSpPr>
          <p:cNvPr id="4" name="Slide Number Placeholder 3">
            <a:extLst>
              <a:ext uri="{FF2B5EF4-FFF2-40B4-BE49-F238E27FC236}">
                <a16:creationId xmlns:a16="http://schemas.microsoft.com/office/drawing/2014/main" id="{14D026C9-1773-4A76-ACA1-612010CABF5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18</a:t>
            </a:fld>
            <a:endParaRPr lang="en-US" altLang="zh-CN" dirty="0"/>
          </a:p>
        </p:txBody>
      </p:sp>
      <p:sp>
        <p:nvSpPr>
          <p:cNvPr id="8" name="Content Placeholder 2">
            <a:extLst>
              <a:ext uri="{FF2B5EF4-FFF2-40B4-BE49-F238E27FC236}">
                <a16:creationId xmlns:a16="http://schemas.microsoft.com/office/drawing/2014/main" id="{8428ADF7-5A5B-4C67-B0F8-AEF0DE51F7D3}"/>
              </a:ext>
            </a:extLst>
          </p:cNvPr>
          <p:cNvSpPr>
            <a:spLocks noGrp="1"/>
          </p:cNvSpPr>
          <p:nvPr>
            <p:ph idx="1"/>
          </p:nvPr>
        </p:nvSpPr>
        <p:spPr>
          <a:xfrm>
            <a:off x="323528" y="1196753"/>
            <a:ext cx="8568952" cy="5256584"/>
          </a:xfrm>
        </p:spPr>
        <p:txBody>
          <a:bodyPr>
            <a:normAutofit fontScale="77500" lnSpcReduction="20000"/>
          </a:bodyPr>
          <a:lstStyle/>
          <a:p>
            <a:r>
              <a:rPr lang="en-US" dirty="0"/>
              <a:t>An SA describes security parameters for a type of traffic, e.g., all http connections from host A to B.</a:t>
            </a:r>
          </a:p>
          <a:p>
            <a:r>
              <a:rPr lang="en-US" dirty="0"/>
              <a:t>One-way relationship between a sender and a receiver, defined by </a:t>
            </a:r>
            <a:r>
              <a:rPr lang="en-US" dirty="0" err="1"/>
              <a:t>IPSec</a:t>
            </a:r>
            <a:r>
              <a:rPr lang="en-US" dirty="0"/>
              <a:t> parameters</a:t>
            </a:r>
          </a:p>
          <a:p>
            <a:pPr lvl="1"/>
            <a:r>
              <a:rPr lang="en-US" dirty="0"/>
              <a:t>One SA for inbound traffic, another SA for outbound</a:t>
            </a:r>
          </a:p>
          <a:p>
            <a:r>
              <a:rPr lang="en-US" dirty="0"/>
              <a:t>Security Association Database (SADB)</a:t>
            </a:r>
          </a:p>
          <a:p>
            <a:r>
              <a:rPr lang="en-US" dirty="0"/>
              <a:t>Security Parameter Index (SPI)</a:t>
            </a:r>
          </a:p>
          <a:p>
            <a:pPr lvl="1"/>
            <a:r>
              <a:rPr lang="en-US" dirty="0"/>
              <a:t>A unique index for each entry in the SADB</a:t>
            </a:r>
          </a:p>
          <a:p>
            <a:pPr lvl="1"/>
            <a:r>
              <a:rPr lang="en-US" dirty="0"/>
              <a:t>Receiver identifies the SA associated with a packet by table lookup, in order to </a:t>
            </a:r>
            <a:r>
              <a:rPr lang="en-US" dirty="0" err="1"/>
              <a:t>unprocess</a:t>
            </a:r>
            <a:r>
              <a:rPr lang="en-US" dirty="0"/>
              <a:t> (decrypt) it</a:t>
            </a:r>
          </a:p>
          <a:p>
            <a:r>
              <a:rPr lang="en-US" dirty="0"/>
              <a:t>Security Policy Database (SPD)</a:t>
            </a:r>
          </a:p>
          <a:p>
            <a:pPr lvl="1"/>
            <a:r>
              <a:rPr lang="en-US" dirty="0"/>
              <a:t>Stores policies used to establish SAs</a:t>
            </a:r>
          </a:p>
          <a:p>
            <a:endParaRPr lang="en-US" dirty="0"/>
          </a:p>
          <a:p>
            <a:endParaRPr lang="en-SE" dirty="0"/>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Shape 312"/>
          <p:cNvPicPr preferRelativeResize="0"/>
          <p:nvPr/>
        </p:nvPicPr>
        <p:blipFill>
          <a:blip r:embed="rId3">
            <a:alphaModFix/>
          </a:blip>
          <a:stretch>
            <a:fillRect/>
          </a:stretch>
        </p:blipFill>
        <p:spPr>
          <a:xfrm>
            <a:off x="0" y="1057002"/>
            <a:ext cx="8780625" cy="4801419"/>
          </a:xfrm>
          <a:prstGeom prst="rect">
            <a:avLst/>
          </a:prstGeom>
          <a:noFill/>
          <a:ln>
            <a:noFill/>
          </a:ln>
        </p:spPr>
      </p:pic>
      <p:sp>
        <p:nvSpPr>
          <p:cNvPr id="313" name="Shape 3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IPSec Summary</a:t>
            </a:r>
          </a:p>
        </p:txBody>
      </p:sp>
      <p:sp>
        <p:nvSpPr>
          <p:cNvPr id="2" name="Content Placeholder 1">
            <a:extLst>
              <a:ext uri="{FF2B5EF4-FFF2-40B4-BE49-F238E27FC236}">
                <a16:creationId xmlns:a16="http://schemas.microsoft.com/office/drawing/2014/main" id="{6351AC6A-FC5A-43E7-BC59-FB670C1E6D19}"/>
              </a:ext>
            </a:extLst>
          </p:cNvPr>
          <p:cNvSpPr>
            <a:spLocks noGrp="1"/>
          </p:cNvSpPr>
          <p:nvPr>
            <p:ph idx="1"/>
          </p:nvPr>
        </p:nvSpPr>
        <p:spPr>
          <a:xfrm>
            <a:off x="323528" y="6037927"/>
            <a:ext cx="8568952" cy="648073"/>
          </a:xfrm>
        </p:spPr>
        <p:txBody>
          <a:bodyPr/>
          <a:lstStyle/>
          <a:p>
            <a:r>
              <a:rPr lang="en-SE" sz="2800" dirty="0"/>
              <a:t>(Details of IKE is omitted.)</a:t>
            </a:r>
          </a:p>
        </p:txBody>
      </p:sp>
      <p:sp>
        <p:nvSpPr>
          <p:cNvPr id="5" name="Slide Number Placeholder 3">
            <a:extLst>
              <a:ext uri="{FF2B5EF4-FFF2-40B4-BE49-F238E27FC236}">
                <a16:creationId xmlns:a16="http://schemas.microsoft.com/office/drawing/2014/main" id="{146444FC-8D70-4079-80DC-B82E7B2CF59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19</a:t>
            </a:fld>
            <a:endParaRPr lang="en-US" altLang="zh-CN" dirty="0"/>
          </a:p>
        </p:txBody>
      </p:sp>
    </p:spTree>
    <p:extLst>
      <p:ext uri="{BB962C8B-B14F-4D97-AF65-F5344CB8AC3E}">
        <p14:creationId xmlns:p14="http://schemas.microsoft.com/office/powerpoint/2010/main" val="3618593386"/>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solidFill>
                  <a:srgbClr val="C00000"/>
                </a:solidFill>
              </a:rPr>
              <a:t>IPSec</a:t>
            </a:r>
            <a:r>
              <a:rPr lang="en-US" dirty="0">
                <a:solidFill>
                  <a:srgbClr val="C00000"/>
                </a:solidFill>
              </a:rPr>
              <a:t> </a:t>
            </a:r>
          </a:p>
          <a:p>
            <a:pPr lvl="1"/>
            <a:r>
              <a:rPr lang="en-US" dirty="0"/>
              <a:t>Tunnel mode, transport mode</a:t>
            </a:r>
          </a:p>
          <a:p>
            <a:pPr lvl="1"/>
            <a:r>
              <a:rPr lang="en-US" dirty="0"/>
              <a:t>ESP and AH for confidentiality and authenticity</a:t>
            </a:r>
          </a:p>
          <a:p>
            <a:r>
              <a:rPr lang="en-US" dirty="0"/>
              <a:t>Transport 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a:t>
            </a:fld>
            <a:endParaRPr lang="en-US" altLang="zh-CN"/>
          </a:p>
        </p:txBody>
      </p:sp>
    </p:spTree>
    <p:extLst>
      <p:ext uri="{BB962C8B-B14F-4D97-AF65-F5344CB8AC3E}">
        <p14:creationId xmlns:p14="http://schemas.microsoft.com/office/powerpoint/2010/main" val="1992530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Fit Together</a:t>
            </a:r>
          </a:p>
        </p:txBody>
      </p:sp>
      <p:sp>
        <p:nvSpPr>
          <p:cNvPr id="2" name="Content Placeholder 1">
            <a:extLst>
              <a:ext uri="{FF2B5EF4-FFF2-40B4-BE49-F238E27FC236}">
                <a16:creationId xmlns:a16="http://schemas.microsoft.com/office/drawing/2014/main" id="{C165DCA2-7019-49D0-AF4B-6F7A93EDD936}"/>
              </a:ext>
            </a:extLst>
          </p:cNvPr>
          <p:cNvSpPr>
            <a:spLocks noGrp="1"/>
          </p:cNvSpPr>
          <p:nvPr>
            <p:ph idx="1"/>
          </p:nvPr>
        </p:nvSpPr>
        <p:spPr>
          <a:xfrm>
            <a:off x="323528" y="1196754"/>
            <a:ext cx="8568952" cy="1948731"/>
          </a:xfrm>
        </p:spPr>
        <p:txBody>
          <a:bodyPr>
            <a:normAutofit fontScale="77500" lnSpcReduction="20000"/>
          </a:bodyPr>
          <a:lstStyle/>
          <a:p>
            <a:r>
              <a:rPr lang="en-US" dirty="0">
                <a:solidFill>
                  <a:schemeClr val="dk1"/>
                </a:solidFill>
              </a:rPr>
              <a:t>An SPD entry describes the security policy, which decides the security parameters stored in an SA in SADB. </a:t>
            </a:r>
          </a:p>
          <a:p>
            <a:r>
              <a:rPr lang="en-US" dirty="0">
                <a:solidFill>
                  <a:schemeClr val="dk1"/>
                </a:solidFill>
              </a:rPr>
              <a:t>Each SA has a unique index SPI, which is included in the </a:t>
            </a:r>
            <a:r>
              <a:rPr lang="en-US" dirty="0" err="1">
                <a:solidFill>
                  <a:schemeClr val="dk1"/>
                </a:solidFill>
              </a:rPr>
              <a:t>IPSec</a:t>
            </a:r>
            <a:r>
              <a:rPr lang="en-US" dirty="0">
                <a:solidFill>
                  <a:schemeClr val="dk1"/>
                </a:solidFill>
              </a:rPr>
              <a:t> packet header.</a:t>
            </a:r>
          </a:p>
          <a:p>
            <a:endParaRPr lang="en-SE" dirty="0"/>
          </a:p>
        </p:txBody>
      </p:sp>
      <p:pic>
        <p:nvPicPr>
          <p:cNvPr id="171" name="Shape 171"/>
          <p:cNvPicPr preferRelativeResize="0"/>
          <p:nvPr/>
        </p:nvPicPr>
        <p:blipFill>
          <a:blip r:embed="rId3">
            <a:alphaModFix/>
          </a:blip>
          <a:stretch>
            <a:fillRect/>
          </a:stretch>
        </p:blipFill>
        <p:spPr>
          <a:xfrm>
            <a:off x="896826" y="3145485"/>
            <a:ext cx="7422356" cy="3629025"/>
          </a:xfrm>
          <a:prstGeom prst="rect">
            <a:avLst/>
          </a:prstGeom>
          <a:noFill/>
          <a:ln>
            <a:noFill/>
          </a:ln>
        </p:spPr>
      </p:pic>
      <p:sp>
        <p:nvSpPr>
          <p:cNvPr id="5" name="Slide Number Placeholder 3">
            <a:extLst>
              <a:ext uri="{FF2B5EF4-FFF2-40B4-BE49-F238E27FC236}">
                <a16:creationId xmlns:a16="http://schemas.microsoft.com/office/drawing/2014/main" id="{9A90CF20-3E0B-4146-8F38-9A67C1E8C368}"/>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20</a:t>
            </a:fld>
            <a:endParaRPr lang="en-US" altLang="zh-CN" dirty="0"/>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a:t>
            </a:r>
            <a:r>
              <a:rPr lang="en-US" dirty="0"/>
              <a:t>PD</a:t>
            </a:r>
            <a:r>
              <a:rPr lang="en-US" dirty="0">
                <a:solidFill>
                  <a:srgbClr val="9B37AA"/>
                </a:solidFill>
              </a:rPr>
              <a:t> and SADB Example:</a:t>
            </a:r>
          </a:p>
        </p:txBody>
      </p:sp>
      <p:sp>
        <p:nvSpPr>
          <p:cNvPr id="2" name="Content Placeholder 1">
            <a:extLst>
              <a:ext uri="{FF2B5EF4-FFF2-40B4-BE49-F238E27FC236}">
                <a16:creationId xmlns:a16="http://schemas.microsoft.com/office/drawing/2014/main" id="{A0AD5A8F-715C-46B8-BFEF-CF4685BF6DC4}"/>
              </a:ext>
            </a:extLst>
          </p:cNvPr>
          <p:cNvSpPr>
            <a:spLocks noGrp="1"/>
          </p:cNvSpPr>
          <p:nvPr>
            <p:ph idx="1"/>
          </p:nvPr>
        </p:nvSpPr>
        <p:spPr/>
        <p:txBody>
          <a:bodyPr/>
          <a:lstStyle/>
          <a:p>
            <a:r>
              <a:rPr lang="en-US" dirty="0">
                <a:solidFill>
                  <a:schemeClr val="dk1"/>
                </a:solidFill>
              </a:rPr>
              <a:t>Computers A and B wish to communicate with each other. </a:t>
            </a:r>
          </a:p>
          <a:p>
            <a:endParaRPr lang="en-SE" dirty="0"/>
          </a:p>
        </p:txBody>
      </p:sp>
      <p:pic>
        <p:nvPicPr>
          <p:cNvPr id="190" name="Shape 190"/>
          <p:cNvPicPr preferRelativeResize="0"/>
          <p:nvPr/>
        </p:nvPicPr>
        <p:blipFill>
          <a:blip r:embed="rId3">
            <a:alphaModFix/>
          </a:blip>
          <a:stretch>
            <a:fillRect/>
          </a:stretch>
        </p:blipFill>
        <p:spPr>
          <a:xfrm>
            <a:off x="671797" y="2996952"/>
            <a:ext cx="7872413" cy="3143250"/>
          </a:xfrm>
          <a:prstGeom prst="rect">
            <a:avLst/>
          </a:prstGeom>
          <a:noFill/>
          <a:ln>
            <a:noFill/>
          </a:ln>
        </p:spPr>
      </p:pic>
      <p:sp>
        <p:nvSpPr>
          <p:cNvPr id="5" name="Slide Number Placeholder 3">
            <a:extLst>
              <a:ext uri="{FF2B5EF4-FFF2-40B4-BE49-F238E27FC236}">
                <a16:creationId xmlns:a16="http://schemas.microsoft.com/office/drawing/2014/main" id="{6169EBBC-40E0-4929-88F9-1F75B5BCF687}"/>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21</a:t>
            </a:fld>
            <a:endParaRPr lang="en-US" altLang="zh-CN" dirty="0"/>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for </a:t>
            </a:r>
            <a:r>
              <a:rPr lang="en-US" dirty="0"/>
              <a:t>Transport mode</a:t>
            </a:r>
            <a:endParaRPr lang="en-US" dirty="0">
              <a:solidFill>
                <a:srgbClr val="9B37AA"/>
              </a:solidFill>
            </a:endParaRPr>
          </a:p>
        </p:txBody>
      </p:sp>
      <p:sp>
        <p:nvSpPr>
          <p:cNvPr id="2" name="Content Placeholder 1">
            <a:extLst>
              <a:ext uri="{FF2B5EF4-FFF2-40B4-BE49-F238E27FC236}">
                <a16:creationId xmlns:a16="http://schemas.microsoft.com/office/drawing/2014/main" id="{46C5A39B-60EA-4A99-B9C1-D121EEC84C7B}"/>
              </a:ext>
            </a:extLst>
          </p:cNvPr>
          <p:cNvSpPr>
            <a:spLocks noGrp="1"/>
          </p:cNvSpPr>
          <p:nvPr>
            <p:ph idx="1"/>
          </p:nvPr>
        </p:nvSpPr>
        <p:spPr>
          <a:xfrm>
            <a:off x="323528" y="1069204"/>
            <a:ext cx="8568952" cy="2719836"/>
          </a:xfrm>
        </p:spPr>
        <p:txBody>
          <a:bodyPr>
            <a:normAutofit fontScale="55000" lnSpcReduction="20000"/>
          </a:bodyPr>
          <a:lstStyle/>
          <a:p>
            <a:r>
              <a:rPr lang="en-US" dirty="0"/>
              <a:t>A’s SPD entry specifies:</a:t>
            </a:r>
          </a:p>
          <a:p>
            <a:pPr lvl="1"/>
            <a:r>
              <a:rPr lang="en-US" dirty="0"/>
              <a:t>Traffic from A to B for any (protocol, port) combination needs to be authenticated with AH, using HMAC with MD5 as the embedded hash function. </a:t>
            </a:r>
          </a:p>
          <a:p>
            <a:pPr lvl="1"/>
            <a:r>
              <a:rPr lang="en-US" dirty="0"/>
              <a:t>The negotiated parameters are stored in an SA in both A’s and B’s SADB. </a:t>
            </a:r>
          </a:p>
          <a:p>
            <a:r>
              <a:rPr lang="en-US" dirty="0"/>
              <a:t>A’s SADB stores:</a:t>
            </a:r>
          </a:p>
          <a:p>
            <a:pPr lvl="1"/>
            <a:r>
              <a:rPr lang="en-US" dirty="0"/>
              <a:t>the secret key for HMAC</a:t>
            </a:r>
          </a:p>
          <a:p>
            <a:pPr lvl="1"/>
            <a:r>
              <a:rPr lang="en-US" dirty="0"/>
              <a:t>SPI for looking for the SA in B’s SADB. When A sends out traffic to B, it includes this SPI in the </a:t>
            </a:r>
            <a:r>
              <a:rPr lang="en-US" dirty="0" err="1"/>
              <a:t>IPSec</a:t>
            </a:r>
            <a:r>
              <a:rPr lang="en-US" dirty="0"/>
              <a:t> header so that B can use it to look up the SA and </a:t>
            </a:r>
            <a:r>
              <a:rPr lang="en-US" dirty="0" err="1"/>
              <a:t>unprocess</a:t>
            </a:r>
            <a:r>
              <a:rPr lang="en-US" dirty="0"/>
              <a:t> the traffic.</a:t>
            </a:r>
          </a:p>
          <a:p>
            <a:endParaRPr lang="en-US" dirty="0"/>
          </a:p>
          <a:p>
            <a:endParaRPr lang="en-US" dirty="0"/>
          </a:p>
          <a:p>
            <a:endParaRPr lang="en-SE" dirty="0"/>
          </a:p>
        </p:txBody>
      </p:sp>
      <p:pic>
        <p:nvPicPr>
          <p:cNvPr id="199" name="Shape 199"/>
          <p:cNvPicPr preferRelativeResize="0"/>
          <p:nvPr/>
        </p:nvPicPr>
        <p:blipFill>
          <a:blip r:embed="rId3">
            <a:alphaModFix/>
          </a:blip>
          <a:stretch>
            <a:fillRect/>
          </a:stretch>
        </p:blipFill>
        <p:spPr>
          <a:xfrm>
            <a:off x="1367644" y="3655533"/>
            <a:ext cx="6408712" cy="3013827"/>
          </a:xfrm>
          <a:prstGeom prst="rect">
            <a:avLst/>
          </a:prstGeom>
          <a:noFill/>
          <a:ln>
            <a:noFill/>
          </a:ln>
        </p:spPr>
      </p:pic>
      <p:sp>
        <p:nvSpPr>
          <p:cNvPr id="7" name="Slide Number Placeholder 3">
            <a:extLst>
              <a:ext uri="{FF2B5EF4-FFF2-40B4-BE49-F238E27FC236}">
                <a16:creationId xmlns:a16="http://schemas.microsoft.com/office/drawing/2014/main" id="{980612CE-AB32-4211-A65F-529A5BA32A43}"/>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22</a:t>
            </a:fld>
            <a:endParaRPr lang="en-US" altLang="zh-CN" dirty="0"/>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a:t>
            </a:r>
            <a:r>
              <a:rPr lang="en-US" dirty="0"/>
              <a:t>for Tunnel Mode:</a:t>
            </a:r>
            <a:endParaRPr lang="en-US" dirty="0">
              <a:solidFill>
                <a:srgbClr val="9B37AA"/>
              </a:solidFill>
            </a:endParaRPr>
          </a:p>
        </p:txBody>
      </p:sp>
      <p:sp>
        <p:nvSpPr>
          <p:cNvPr id="2" name="Content Placeholder 1">
            <a:extLst>
              <a:ext uri="{FF2B5EF4-FFF2-40B4-BE49-F238E27FC236}">
                <a16:creationId xmlns:a16="http://schemas.microsoft.com/office/drawing/2014/main" id="{C2F13BC1-23EC-422C-9466-BBCD7C6D2265}"/>
              </a:ext>
            </a:extLst>
          </p:cNvPr>
          <p:cNvSpPr>
            <a:spLocks noGrp="1"/>
          </p:cNvSpPr>
          <p:nvPr>
            <p:ph idx="1"/>
          </p:nvPr>
        </p:nvSpPr>
        <p:spPr>
          <a:xfrm>
            <a:off x="323528" y="1196753"/>
            <a:ext cx="8568952" cy="2481956"/>
          </a:xfrm>
        </p:spPr>
        <p:txBody>
          <a:bodyPr>
            <a:normAutofit fontScale="70000" lnSpcReduction="20000"/>
          </a:bodyPr>
          <a:lstStyle/>
          <a:p>
            <a:r>
              <a:rPr lang="en-US" dirty="0"/>
              <a:t>SPD entry of gateway C for A’s subnet specifies:</a:t>
            </a:r>
          </a:p>
          <a:p>
            <a:pPr lvl="1"/>
            <a:r>
              <a:rPr lang="en-US" dirty="0"/>
              <a:t>Traffic from A’s subnet to B’s subnet has tunnel destination D, gateway of B’s subnet, and it should use ESP with 3DES. </a:t>
            </a:r>
          </a:p>
          <a:p>
            <a:r>
              <a:rPr lang="en-US" dirty="0"/>
              <a:t>C’s SADB stores:</a:t>
            </a:r>
          </a:p>
          <a:p>
            <a:pPr lvl="1"/>
            <a:r>
              <a:rPr lang="en-US" dirty="0"/>
              <a:t>The SA that has the 3DES key, and the SPI for looking up the SA in D’s SADB.</a:t>
            </a:r>
          </a:p>
          <a:p>
            <a:endParaRPr lang="en-US" dirty="0"/>
          </a:p>
          <a:p>
            <a:endParaRPr lang="en-US" dirty="0"/>
          </a:p>
          <a:p>
            <a:endParaRPr lang="en-SE" dirty="0"/>
          </a:p>
        </p:txBody>
      </p:sp>
      <p:pic>
        <p:nvPicPr>
          <p:cNvPr id="207" name="Shape 207"/>
          <p:cNvPicPr preferRelativeResize="0"/>
          <p:nvPr/>
        </p:nvPicPr>
        <p:blipFill>
          <a:blip r:embed="rId3">
            <a:alphaModFix/>
          </a:blip>
          <a:stretch>
            <a:fillRect/>
          </a:stretch>
        </p:blipFill>
        <p:spPr>
          <a:xfrm>
            <a:off x="1477200" y="3429000"/>
            <a:ext cx="6261608" cy="3051793"/>
          </a:xfrm>
          <a:prstGeom prst="rect">
            <a:avLst/>
          </a:prstGeom>
          <a:noFill/>
          <a:ln>
            <a:noFill/>
          </a:ln>
        </p:spPr>
      </p:pic>
      <p:sp>
        <p:nvSpPr>
          <p:cNvPr id="6" name="Slide Number Placeholder 3">
            <a:extLst>
              <a:ext uri="{FF2B5EF4-FFF2-40B4-BE49-F238E27FC236}">
                <a16:creationId xmlns:a16="http://schemas.microsoft.com/office/drawing/2014/main" id="{DF45EF40-69FF-4514-93CD-F2E6446E8E1D}"/>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23</a:t>
            </a:fld>
            <a:endParaRPr lang="en-US" altLang="zh-CN" dirty="0"/>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a:solidFill>
                  <a:srgbClr val="9B37AA"/>
                </a:solidFill>
              </a:rPr>
              <a:t>Outbound Processing</a:t>
            </a:r>
          </a:p>
        </p:txBody>
      </p:sp>
      <p:sp>
        <p:nvSpPr>
          <p:cNvPr id="2" name="Content Placeholder 1">
            <a:extLst>
              <a:ext uri="{FF2B5EF4-FFF2-40B4-BE49-F238E27FC236}">
                <a16:creationId xmlns:a16="http://schemas.microsoft.com/office/drawing/2014/main" id="{F44A43EC-45F9-4631-9E88-789979559A1F}"/>
              </a:ext>
            </a:extLst>
          </p:cNvPr>
          <p:cNvSpPr>
            <a:spLocks noGrp="1"/>
          </p:cNvSpPr>
          <p:nvPr>
            <p:ph idx="1"/>
          </p:nvPr>
        </p:nvSpPr>
        <p:spPr>
          <a:xfrm>
            <a:off x="323528" y="1196753"/>
            <a:ext cx="8568952" cy="1656183"/>
          </a:xfrm>
        </p:spPr>
        <p:txBody>
          <a:bodyPr>
            <a:normAutofit fontScale="55000" lnSpcReduction="20000"/>
          </a:bodyPr>
          <a:lstStyle/>
          <a:p>
            <a:r>
              <a:rPr lang="en-US" dirty="0"/>
              <a:t>When A sends an outbound packet:</a:t>
            </a:r>
          </a:p>
          <a:p>
            <a:pPr lvl="1"/>
            <a:r>
              <a:rPr lang="en-US" dirty="0"/>
              <a:t>First the SPD is looked up to see if traffic, e.g., http traffic from A to B, needs to be protected with </a:t>
            </a:r>
            <a:r>
              <a:rPr lang="en-US" dirty="0" err="1"/>
              <a:t>IPSec</a:t>
            </a:r>
            <a:r>
              <a:rPr lang="en-US" dirty="0"/>
              <a:t>.</a:t>
            </a:r>
          </a:p>
          <a:p>
            <a:pPr lvl="1"/>
            <a:r>
              <a:rPr lang="en-US" dirty="0"/>
              <a:t>If there is a SPD entry, then the SA is looked up in the SADB</a:t>
            </a:r>
          </a:p>
          <a:p>
            <a:pPr lvl="1"/>
            <a:r>
              <a:rPr lang="en-US" dirty="0"/>
              <a:t>Packet is processed accordingly, and the SPI is inserted in the </a:t>
            </a:r>
            <a:r>
              <a:rPr lang="en-US" dirty="0" err="1"/>
              <a:t>IPSec</a:t>
            </a:r>
            <a:r>
              <a:rPr lang="en-US" dirty="0"/>
              <a:t> header.</a:t>
            </a:r>
          </a:p>
          <a:p>
            <a:endParaRPr lang="en-SE" dirty="0"/>
          </a:p>
        </p:txBody>
      </p:sp>
      <p:pic>
        <p:nvPicPr>
          <p:cNvPr id="214" name="Shape 214"/>
          <p:cNvPicPr preferRelativeResize="0"/>
          <p:nvPr/>
        </p:nvPicPr>
        <p:blipFill>
          <a:blip r:embed="rId3">
            <a:alphaModFix/>
          </a:blip>
          <a:stretch>
            <a:fillRect/>
          </a:stretch>
        </p:blipFill>
        <p:spPr>
          <a:xfrm>
            <a:off x="775097" y="2852936"/>
            <a:ext cx="7593806" cy="3871913"/>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Inbound Processing</a:t>
            </a:r>
          </a:p>
        </p:txBody>
      </p:sp>
      <p:sp>
        <p:nvSpPr>
          <p:cNvPr id="2" name="Content Placeholder 1">
            <a:extLst>
              <a:ext uri="{FF2B5EF4-FFF2-40B4-BE49-F238E27FC236}">
                <a16:creationId xmlns:a16="http://schemas.microsoft.com/office/drawing/2014/main" id="{CCDEFADD-9652-40FB-887D-124451D5C6F6}"/>
              </a:ext>
            </a:extLst>
          </p:cNvPr>
          <p:cNvSpPr>
            <a:spLocks noGrp="1"/>
          </p:cNvSpPr>
          <p:nvPr>
            <p:ph idx="1"/>
          </p:nvPr>
        </p:nvSpPr>
        <p:spPr>
          <a:xfrm>
            <a:off x="323528" y="1196753"/>
            <a:ext cx="8568952" cy="1872207"/>
          </a:xfrm>
        </p:spPr>
        <p:txBody>
          <a:bodyPr>
            <a:normAutofit fontScale="62500" lnSpcReduction="20000"/>
          </a:bodyPr>
          <a:lstStyle/>
          <a:p>
            <a:r>
              <a:rPr lang="en-US" dirty="0"/>
              <a:t>When B receives an inbound packet:</a:t>
            </a:r>
          </a:p>
          <a:p>
            <a:pPr lvl="1"/>
            <a:r>
              <a:rPr lang="en-US" dirty="0"/>
              <a:t>The SPI in the </a:t>
            </a:r>
            <a:r>
              <a:rPr lang="en-US" dirty="0" err="1"/>
              <a:t>IPSec</a:t>
            </a:r>
            <a:r>
              <a:rPr lang="en-US" dirty="0"/>
              <a:t> header is used to look up the SA in the SADB, and the packet is unprocessed accordingly. </a:t>
            </a:r>
          </a:p>
          <a:p>
            <a:pPr lvl="1"/>
            <a:r>
              <a:rPr lang="en-US" dirty="0"/>
              <a:t>Then the SPD is looked up to make sure that the packet had the proper security measures according to the policy. </a:t>
            </a:r>
          </a:p>
          <a:p>
            <a:pPr lvl="1"/>
            <a:r>
              <a:rPr lang="en-US" dirty="0"/>
              <a:t>If yet, the packet is delivered to the upper layer.</a:t>
            </a:r>
          </a:p>
          <a:p>
            <a:endParaRPr lang="en-US" dirty="0"/>
          </a:p>
          <a:p>
            <a:endParaRPr lang="en-SE" dirty="0"/>
          </a:p>
        </p:txBody>
      </p:sp>
      <p:pic>
        <p:nvPicPr>
          <p:cNvPr id="221" name="Shape 221"/>
          <p:cNvPicPr preferRelativeResize="0"/>
          <p:nvPr/>
        </p:nvPicPr>
        <p:blipFill>
          <a:blip r:embed="rId3">
            <a:alphaModFix/>
          </a:blip>
          <a:stretch>
            <a:fillRect/>
          </a:stretch>
        </p:blipFill>
        <p:spPr>
          <a:xfrm>
            <a:off x="611560" y="3313641"/>
            <a:ext cx="7765256" cy="3514725"/>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257175" indent="-142875">
                  <a:spcBef>
                    <a:spcPts val="0"/>
                  </a:spcBef>
                  <a:buClr>
                    <a:srgbClr val="6699FF"/>
                  </a:buClr>
                </a:pPr>
                <a:r>
                  <a:rPr lang="en-SE" dirty="0"/>
                  <a:t> </a:t>
                </a:r>
                <a:r>
                  <a:rPr lang="en-US" dirty="0"/>
                  <a:t>To prevent replay, the </a:t>
                </a:r>
                <a:r>
                  <a:rPr lang="en-US" dirty="0" err="1"/>
                  <a:t>IPSec</a:t>
                </a:r>
                <a:r>
                  <a:rPr lang="en-US" dirty="0"/>
                  <a:t> header has an </a:t>
                </a:r>
                <a:r>
                  <a:rPr lang="en-US" dirty="0" err="1"/>
                  <a:t>IPSec</a:t>
                </a:r>
                <a:r>
                  <a:rPr lang="en-US" dirty="0"/>
                  <a:t> sequence number, used only if authentication (AH, or ESP’s authentication option) is used. </a:t>
                </a:r>
              </a:p>
              <a:p>
                <a:pPr marL="257175" indent="-142875">
                  <a:spcBef>
                    <a:spcPts val="0"/>
                  </a:spcBef>
                  <a:buClr>
                    <a:srgbClr val="6699FF"/>
                  </a:buClr>
                </a:pPr>
                <a:r>
                  <a:rPr lang="en-SE" dirty="0"/>
                  <a:t> </a:t>
                </a:r>
                <a:r>
                  <a:rPr lang="en-US" dirty="0"/>
                  <a:t>Although packets may arrive out of order, their sequence numbers should be within a sliding window of size </a:t>
                </a:r>
                <a14:m>
                  <m:oMath xmlns:m="http://schemas.openxmlformats.org/officeDocument/2006/math">
                    <m:r>
                      <a:rPr lang="en-US" i="1">
                        <a:latin typeface="Cambria Math" panose="02040503050406030204" pitchFamily="18" charset="0"/>
                      </a:rPr>
                      <m:t>≥32</m:t>
                    </m:r>
                  </m:oMath>
                </a14:m>
                <a:r>
                  <a:rPr lang="en-SE" dirty="0"/>
                  <a:t>.</a:t>
                </a:r>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569" t="-1738"/>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26</a:t>
            </a:fld>
            <a:endParaRPr lang="en-US" altLang="zh-CN" dirty="0"/>
          </a:p>
        </p:txBody>
      </p:sp>
      <p:pic>
        <p:nvPicPr>
          <p:cNvPr id="5" name="Shape 229"/>
          <p:cNvPicPr preferRelativeResize="0"/>
          <p:nvPr/>
        </p:nvPicPr>
        <p:blipFill>
          <a:blip r:embed="rId3">
            <a:alphaModFix/>
          </a:blip>
          <a:stretch>
            <a:fillRect/>
          </a:stretch>
        </p:blipFill>
        <p:spPr>
          <a:xfrm>
            <a:off x="1043608" y="5445224"/>
            <a:ext cx="7016160" cy="1259550"/>
          </a:xfrm>
          <a:prstGeom prst="rect">
            <a:avLst/>
          </a:prstGeom>
          <a:noFill/>
          <a:ln>
            <a:noFill/>
          </a:ln>
        </p:spPr>
      </p:pic>
    </p:spTree>
    <p:extLst>
      <p:ext uri="{BB962C8B-B14F-4D97-AF65-F5344CB8AC3E}">
        <p14:creationId xmlns:p14="http://schemas.microsoft.com/office/powerpoint/2010/main" val="595751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p:sp>
        <p:nvSpPr>
          <p:cNvPr id="3" name="Content Placeholder 2"/>
          <p:cNvSpPr>
            <a:spLocks noGrp="1"/>
          </p:cNvSpPr>
          <p:nvPr>
            <p:ph idx="1"/>
          </p:nvPr>
        </p:nvSpPr>
        <p:spPr>
          <a:xfrm>
            <a:off x="323528" y="1057002"/>
            <a:ext cx="8568952" cy="2516014"/>
          </a:xfrm>
        </p:spPr>
        <p:txBody>
          <a:bodyPr>
            <a:normAutofit fontScale="85000" lnSpcReduction="10000"/>
          </a:bodyPr>
          <a:lstStyle/>
          <a:p>
            <a:pPr marL="257175" lvl="1" indent="-142875">
              <a:spcBef>
                <a:spcPts val="0"/>
              </a:spcBef>
              <a:buClr>
                <a:srgbClr val="6699FF"/>
              </a:buClr>
              <a:buFontTx/>
              <a:buChar char="•"/>
            </a:pPr>
            <a:r>
              <a:rPr lang="en-US" sz="2400" dirty="0">
                <a:solidFill>
                  <a:schemeClr val="dk1"/>
                </a:solidFill>
              </a:rPr>
              <a:t>When a packet arrives</a:t>
            </a:r>
            <a:r>
              <a:rPr lang="en-SE" sz="2400" dirty="0">
                <a:solidFill>
                  <a:schemeClr val="dk1"/>
                </a:solidFill>
              </a:rPr>
              <a:t> </a:t>
            </a:r>
            <a:r>
              <a:rPr lang="en-US" sz="2400" dirty="0">
                <a:solidFill>
                  <a:schemeClr val="dk1"/>
                </a:solidFill>
              </a:rPr>
              <a:t>with sequence number N</a:t>
            </a:r>
            <a:r>
              <a:rPr lang="en-SE" sz="2400" dirty="0">
                <a:solidFill>
                  <a:schemeClr val="dk1"/>
                </a:solidFill>
              </a:rPr>
              <a:t> and has been </a:t>
            </a:r>
            <a:r>
              <a:rPr lang="en-US" sz="2400" dirty="0"/>
              <a:t>authenticated</a:t>
            </a:r>
            <a:r>
              <a:rPr lang="en-SE" sz="2400" dirty="0"/>
              <a:t> to be valid:</a:t>
            </a:r>
            <a:endParaRPr lang="en-US" sz="2250" dirty="0"/>
          </a:p>
          <a:p>
            <a:pPr marL="257175" indent="-142875">
              <a:spcBef>
                <a:spcPts val="0"/>
              </a:spcBef>
              <a:buClr>
                <a:srgbClr val="6699FF"/>
              </a:buClr>
            </a:pPr>
            <a:r>
              <a:rPr lang="en-US" sz="2400" dirty="0">
                <a:solidFill>
                  <a:schemeClr val="dk1"/>
                </a:solidFill>
              </a:rPr>
              <a:t>if N is smaller than the smallest number of the window, it is rejected. </a:t>
            </a:r>
          </a:p>
          <a:p>
            <a:pPr marL="257175" indent="-142875">
              <a:spcBef>
                <a:spcPts val="0"/>
              </a:spcBef>
              <a:buClr>
                <a:srgbClr val="6699FF"/>
              </a:buClr>
            </a:pPr>
            <a:r>
              <a:rPr lang="en-US" sz="2400" dirty="0">
                <a:solidFill>
                  <a:schemeClr val="dk1"/>
                </a:solidFill>
              </a:rPr>
              <a:t>If N is greater than the largest sequence number of the sliding window, the packet is accepted and the window advances to just cover N. </a:t>
            </a:r>
          </a:p>
          <a:p>
            <a:pPr marL="257175" indent="-142875">
              <a:spcBef>
                <a:spcPts val="0"/>
              </a:spcBef>
              <a:buClr>
                <a:srgbClr val="6699FF"/>
              </a:buClr>
            </a:pPr>
            <a:r>
              <a:rPr lang="en-US" sz="2400" dirty="0">
                <a:solidFill>
                  <a:schemeClr val="dk1"/>
                </a:solidFill>
              </a:rPr>
              <a:t>If N falls in the window, check to see if N has been </a:t>
            </a:r>
            <a:r>
              <a:rPr lang="en-SE" sz="2400">
                <a:solidFill>
                  <a:schemeClr val="dk1"/>
                </a:solidFill>
              </a:rPr>
              <a:t>received</a:t>
            </a:r>
            <a:r>
              <a:rPr lang="en-US" sz="2400">
                <a:solidFill>
                  <a:schemeClr val="dk1"/>
                </a:solidFill>
              </a:rPr>
              <a:t> </a:t>
            </a:r>
            <a:r>
              <a:rPr lang="en-US" sz="2400" dirty="0">
                <a:solidFill>
                  <a:schemeClr val="dk1"/>
                </a:solidFill>
              </a:rPr>
              <a:t>before: </a:t>
            </a:r>
          </a:p>
          <a:p>
            <a:pPr marL="657225" lvl="1" indent="-142875">
              <a:spcBef>
                <a:spcPts val="0"/>
              </a:spcBef>
              <a:buClr>
                <a:srgbClr val="6699FF"/>
              </a:buClr>
            </a:pPr>
            <a:r>
              <a:rPr lang="en-US" sz="2000" dirty="0">
                <a:solidFill>
                  <a:schemeClr val="dk1"/>
                </a:solidFill>
              </a:rPr>
              <a:t>If yes, it is rejected since it is a </a:t>
            </a:r>
            <a:r>
              <a:rPr lang="en-US" sz="2000" dirty="0"/>
              <a:t>duplicate.</a:t>
            </a:r>
            <a:endParaRPr lang="en-US" sz="2000" dirty="0">
              <a:solidFill>
                <a:schemeClr val="dk1"/>
              </a:solidFill>
            </a:endParaRPr>
          </a:p>
          <a:p>
            <a:pPr marL="657225" lvl="1" indent="-142875">
              <a:spcBef>
                <a:spcPts val="0"/>
              </a:spcBef>
              <a:buClr>
                <a:srgbClr val="6699FF"/>
              </a:buClr>
            </a:pPr>
            <a:r>
              <a:rPr lang="en-US" sz="2000" dirty="0">
                <a:solidFill>
                  <a:schemeClr val="dk1"/>
                </a:solidFill>
              </a:rPr>
              <a:t>If not, it is accepted and N is </a:t>
            </a:r>
            <a:r>
              <a:rPr lang="en-SE" sz="2000" dirty="0">
                <a:solidFill>
                  <a:schemeClr val="dk1"/>
                </a:solidFill>
              </a:rPr>
              <a:t>marked as having been received</a:t>
            </a:r>
            <a:r>
              <a:rPr lang="en-US" sz="2000" dirty="0">
                <a:solidFill>
                  <a:schemeClr val="dk1"/>
                </a:solidFill>
              </a:rPr>
              <a:t>. </a:t>
            </a:r>
          </a:p>
        </p:txBody>
      </p:sp>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27</a:t>
            </a:fld>
            <a:endParaRPr lang="en-US" altLang="zh-CN" dirty="0"/>
          </a:p>
        </p:txBody>
      </p:sp>
      <p:pic>
        <p:nvPicPr>
          <p:cNvPr id="5" name="Picture 4"/>
          <p:cNvPicPr>
            <a:picLocks noChangeAspect="1"/>
          </p:cNvPicPr>
          <p:nvPr/>
        </p:nvPicPr>
        <p:blipFill>
          <a:blip r:embed="rId2"/>
          <a:stretch>
            <a:fillRect/>
          </a:stretch>
        </p:blipFill>
        <p:spPr>
          <a:xfrm>
            <a:off x="1115616" y="3487287"/>
            <a:ext cx="6991436" cy="3320036"/>
          </a:xfrm>
          <a:prstGeom prst="rect">
            <a:avLst/>
          </a:prstGeom>
        </p:spPr>
      </p:pic>
    </p:spTree>
    <p:extLst>
      <p:ext uri="{BB962C8B-B14F-4D97-AF65-F5344CB8AC3E}">
        <p14:creationId xmlns:p14="http://schemas.microsoft.com/office/powerpoint/2010/main" val="2662452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err="1">
                <a:solidFill>
                  <a:srgbClr val="9B37AA"/>
                </a:solidFill>
              </a:rPr>
              <a:t>IPSec</a:t>
            </a:r>
            <a:r>
              <a:rPr lang="en-US" dirty="0">
                <a:solidFill>
                  <a:srgbClr val="9B37AA"/>
                </a:solidFill>
              </a:rPr>
              <a:t> Quiz</a:t>
            </a:r>
          </a:p>
        </p:txBody>
      </p:sp>
      <p:sp>
        <p:nvSpPr>
          <p:cNvPr id="2" name="Content Placeholder 1">
            <a:extLst>
              <a:ext uri="{FF2B5EF4-FFF2-40B4-BE49-F238E27FC236}">
                <a16:creationId xmlns:a16="http://schemas.microsoft.com/office/drawing/2014/main" id="{71C7852B-83D0-4620-861B-DC7117F58D7E}"/>
              </a:ext>
            </a:extLst>
          </p:cNvPr>
          <p:cNvSpPr>
            <a:spLocks noGrp="1"/>
          </p:cNvSpPr>
          <p:nvPr>
            <p:ph idx="1"/>
          </p:nvPr>
        </p:nvSpPr>
        <p:spPr/>
        <p:txBody>
          <a:bodyPr>
            <a:normAutofit fontScale="77500" lnSpcReduction="20000"/>
          </a:bodyPr>
          <a:lstStyle/>
          <a:p>
            <a:pPr>
              <a:lnSpc>
                <a:spcPct val="80000"/>
              </a:lnSpc>
              <a:spcBef>
                <a:spcPts val="37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A. </a:t>
            </a:r>
            <a:r>
              <a:rPr lang="en-SE" dirty="0">
                <a:solidFill>
                  <a:schemeClr val="dk1"/>
                </a:solidFill>
                <a:latin typeface="Gloria Hallelujah"/>
                <a:ea typeface="Gloria Hallelujah"/>
                <a:cs typeface="Gloria Hallelujah"/>
                <a:sym typeface="Gloria Hallelujah"/>
              </a:rPr>
              <a:t>S</a:t>
            </a:r>
            <a:r>
              <a:rPr lang="en-US" dirty="0" err="1">
                <a:solidFill>
                  <a:schemeClr val="dk1"/>
                </a:solidFill>
                <a:latin typeface="Gloria Hallelujah"/>
                <a:ea typeface="Gloria Hallelujah"/>
                <a:cs typeface="Gloria Hallelujah"/>
                <a:sym typeface="Gloria Hallelujah"/>
              </a:rPr>
              <a:t>ecurity</a:t>
            </a:r>
            <a:r>
              <a:rPr lang="en-US" dirty="0">
                <a:solidFill>
                  <a:schemeClr val="dk1"/>
                </a:solidFill>
                <a:latin typeface="Gloria Hallelujah"/>
                <a:ea typeface="Gloria Hallelujah"/>
                <a:cs typeface="Gloria Hallelujah"/>
                <a:sym typeface="Gloria Hallelujah"/>
              </a:rPr>
              <a:t> </a:t>
            </a:r>
            <a:r>
              <a:rPr lang="en-SE" dirty="0">
                <a:solidFill>
                  <a:schemeClr val="dk1"/>
                </a:solidFill>
                <a:latin typeface="Gloria Hallelujah"/>
                <a:ea typeface="Gloria Hallelujah"/>
                <a:cs typeface="Gloria Hallelujah"/>
                <a:sym typeface="Gloria Hallelujah"/>
              </a:rPr>
              <a:t>A</a:t>
            </a:r>
            <a:r>
              <a:rPr lang="en-US" dirty="0" err="1">
                <a:solidFill>
                  <a:schemeClr val="dk1"/>
                </a:solidFill>
                <a:latin typeface="Gloria Hallelujah"/>
                <a:ea typeface="Gloria Hallelujah"/>
                <a:cs typeface="Gloria Hallelujah"/>
                <a:sym typeface="Gloria Hallelujah"/>
              </a:rPr>
              <a:t>ssociation</a:t>
            </a:r>
            <a:r>
              <a:rPr lang="en-US" dirty="0">
                <a:solidFill>
                  <a:schemeClr val="dk1"/>
                </a:solidFill>
                <a:latin typeface="Gloria Hallelujah"/>
                <a:ea typeface="Gloria Hallelujah"/>
                <a:cs typeface="Gloria Hallelujah"/>
                <a:sym typeface="Gloria Hallelujah"/>
              </a:rPr>
              <a:t>, SA, specifies a two-way security arrangements between the sender and receiver.</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B. SPI is used to help receiver identify the SA to un-process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packet.</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C.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greater than the largest number of the current anti-replay window the packet is rejected.</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D.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smaller than the smallest number of the current anti-replay window the packet is rejected.</a:t>
            </a:r>
          </a:p>
          <a:p>
            <a:pPr>
              <a:lnSpc>
                <a:spcPct val="80000"/>
              </a:lnSpc>
              <a:spcBef>
                <a:spcPts val="375"/>
              </a:spcBef>
            </a:pPr>
            <a:r>
              <a:rPr lang="en-US" dirty="0">
                <a:solidFill>
                  <a:schemeClr val="dk1"/>
                </a:solidFill>
                <a:latin typeface="Gloria Hallelujah"/>
                <a:sym typeface="Gloria Hallelujah"/>
              </a:rPr>
              <a:t>ANS: B, D</a:t>
            </a:r>
            <a:endParaRPr lang="en-SE" dirty="0">
              <a:solidFill>
                <a:schemeClr val="dk1"/>
              </a:solidFill>
              <a:latin typeface="Gloria Hallelujah"/>
              <a:sym typeface="Gloria Hallelujah"/>
            </a:endParaRPr>
          </a:p>
          <a:p>
            <a:pPr lvl="1"/>
            <a:r>
              <a:rPr lang="en-SE" dirty="0"/>
              <a:t>A. SA is “</a:t>
            </a:r>
            <a:r>
              <a:rPr lang="en-US" dirty="0"/>
              <a:t>One-way relationship between a sender and a receiver, defined by </a:t>
            </a:r>
            <a:r>
              <a:rPr lang="en-US" dirty="0" err="1"/>
              <a:t>IPSec</a:t>
            </a:r>
            <a:r>
              <a:rPr lang="en-US" dirty="0"/>
              <a:t> parameters</a:t>
            </a:r>
            <a:r>
              <a:rPr lang="en-SE" dirty="0"/>
              <a:t>. </a:t>
            </a:r>
            <a:r>
              <a:rPr lang="en-US" dirty="0"/>
              <a:t>One SA for inbound traffic, another SA for outbound</a:t>
            </a:r>
            <a:r>
              <a:rPr lang="en-SE" dirty="0"/>
              <a:t>.”</a:t>
            </a:r>
          </a:p>
          <a:p>
            <a:pPr lvl="1"/>
            <a:r>
              <a:rPr lang="en-SE" dirty="0"/>
              <a:t>C. </a:t>
            </a:r>
            <a:r>
              <a:rPr lang="en-SE" dirty="0">
                <a:solidFill>
                  <a:schemeClr val="dk1"/>
                </a:solidFill>
                <a:latin typeface="Gloria Hallelujah"/>
                <a:ea typeface="Gloria Hallelujah"/>
                <a:cs typeface="Gloria Hallelujah"/>
                <a:sym typeface="Gloria Hallelujah"/>
              </a:rPr>
              <a:t>“</a:t>
            </a:r>
            <a:r>
              <a:rPr lang="en-US" dirty="0">
                <a:solidFill>
                  <a:schemeClr val="dk1"/>
                </a:solidFill>
              </a:rPr>
              <a:t>the packet is accepted and the window advances to just cover 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endParaRPr lang="en-US" dirty="0"/>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t>IPSec</a:t>
            </a:r>
            <a:r>
              <a:rPr lang="en-US" dirty="0"/>
              <a:t> </a:t>
            </a:r>
          </a:p>
          <a:p>
            <a:pPr lvl="1"/>
            <a:r>
              <a:rPr lang="en-US" dirty="0"/>
              <a:t>Tunnel mode, transport mode</a:t>
            </a:r>
          </a:p>
          <a:p>
            <a:pPr lvl="1"/>
            <a:r>
              <a:rPr lang="en-US" dirty="0"/>
              <a:t>ESP and AH for confidentiality and authenticity</a:t>
            </a:r>
          </a:p>
          <a:p>
            <a:r>
              <a:rPr lang="en-US">
                <a:solidFill>
                  <a:srgbClr val="C00000"/>
                </a:solidFill>
              </a:rPr>
              <a:t>Transport </a:t>
            </a:r>
            <a:r>
              <a:rPr lang="en-US" dirty="0">
                <a:solidFill>
                  <a:srgbClr val="C00000"/>
                </a:solidFill>
              </a:rPr>
              <a:t>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29</a:t>
            </a:fld>
            <a:endParaRPr lang="en-US" altLang="zh-CN"/>
          </a:p>
        </p:txBody>
      </p:sp>
    </p:spTree>
    <p:extLst>
      <p:ext uri="{BB962C8B-B14F-4D97-AF65-F5344CB8AC3E}">
        <p14:creationId xmlns:p14="http://schemas.microsoft.com/office/powerpoint/2010/main" val="3108103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EF773-9F4F-428A-8F63-CDE13FDDF21B}"/>
              </a:ext>
            </a:extLst>
          </p:cNvPr>
          <p:cNvSpPr>
            <a:spLocks noGrp="1"/>
          </p:cNvSpPr>
          <p:nvPr>
            <p:ph type="title"/>
          </p:nvPr>
        </p:nvSpPr>
        <p:spPr/>
        <p:txBody>
          <a:bodyPr/>
          <a:lstStyle/>
          <a:p>
            <a:r>
              <a:rPr lang="en-US" dirty="0"/>
              <a:t>IP Spoofing</a:t>
            </a:r>
            <a:endParaRPr lang="en-SE" dirty="0"/>
          </a:p>
        </p:txBody>
      </p:sp>
      <p:sp>
        <p:nvSpPr>
          <p:cNvPr id="3" name="Content Placeholder 2">
            <a:extLst>
              <a:ext uri="{FF2B5EF4-FFF2-40B4-BE49-F238E27FC236}">
                <a16:creationId xmlns:a16="http://schemas.microsoft.com/office/drawing/2014/main" id="{F7ABC6BF-3884-4607-B1CC-D0C02A811837}"/>
              </a:ext>
            </a:extLst>
          </p:cNvPr>
          <p:cNvSpPr>
            <a:spLocks noGrp="1"/>
          </p:cNvSpPr>
          <p:nvPr>
            <p:ph idx="1"/>
          </p:nvPr>
        </p:nvSpPr>
        <p:spPr/>
        <p:txBody>
          <a:bodyPr/>
          <a:lstStyle/>
          <a:p>
            <a:r>
              <a:rPr lang="en-US" dirty="0"/>
              <a:t>IP spoofing is a common technique in cyber attacks, e.g., DNS Amplification DoS Attack:</a:t>
            </a:r>
          </a:p>
          <a:p>
            <a:pPr lvl="1"/>
            <a:r>
              <a:rPr lang="en-US" dirty="0"/>
              <a:t>Bots spoof IP address of a target system</a:t>
            </a:r>
          </a:p>
          <a:p>
            <a:pPr lvl="1"/>
            <a:r>
              <a:rPr lang="en-US" dirty="0"/>
              <a:t>Then send DNS queries to DNS servers</a:t>
            </a:r>
          </a:p>
          <a:p>
            <a:pPr lvl="1"/>
            <a:r>
              <a:rPr lang="en-US" dirty="0"/>
              <a:t>The DNS servers respond, sending large amounts of data to the target system</a:t>
            </a:r>
          </a:p>
          <a:p>
            <a:endParaRPr lang="en-SE" dirty="0"/>
          </a:p>
        </p:txBody>
      </p:sp>
      <p:sp>
        <p:nvSpPr>
          <p:cNvPr id="4" name="Slide Number Placeholder 3">
            <a:extLst>
              <a:ext uri="{FF2B5EF4-FFF2-40B4-BE49-F238E27FC236}">
                <a16:creationId xmlns:a16="http://schemas.microsoft.com/office/drawing/2014/main" id="{14F95685-DBBF-4391-8285-8FD7FEFE17A7}"/>
              </a:ext>
            </a:extLst>
          </p:cNvPr>
          <p:cNvSpPr>
            <a:spLocks noGrp="1"/>
          </p:cNvSpPr>
          <p:nvPr>
            <p:ph type="sldNum" sz="quarter" idx="12"/>
          </p:nvPr>
        </p:nvSpPr>
        <p:spPr/>
        <p:txBody>
          <a:bodyPr/>
          <a:lstStyle/>
          <a:p>
            <a:pPr>
              <a:defRPr/>
            </a:pPr>
            <a:fld id="{F57F456A-00AF-44E6-8D70-638C0D0130FF}" type="slidenum">
              <a:rPr lang="en-US" altLang="zh-CN" smtClean="0"/>
              <a:pPr>
                <a:defRPr/>
              </a:pPr>
              <a:t>3</a:t>
            </a:fld>
            <a:endParaRPr lang="en-US" altLang="zh-CN" dirty="0"/>
          </a:p>
        </p:txBody>
      </p:sp>
    </p:spTree>
    <p:extLst>
      <p:ext uri="{BB962C8B-B14F-4D97-AF65-F5344CB8AC3E}">
        <p14:creationId xmlns:p14="http://schemas.microsoft.com/office/powerpoint/2010/main" val="1510180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SSL and TLS</a:t>
            </a:r>
          </a:p>
        </p:txBody>
      </p:sp>
      <p:sp>
        <p:nvSpPr>
          <p:cNvPr id="2" name="Content Placeholder 1">
            <a:extLst>
              <a:ext uri="{FF2B5EF4-FFF2-40B4-BE49-F238E27FC236}">
                <a16:creationId xmlns:a16="http://schemas.microsoft.com/office/drawing/2014/main" id="{28D979B7-1D0D-49C0-80EF-EEBE3D29D8DA}"/>
              </a:ext>
            </a:extLst>
          </p:cNvPr>
          <p:cNvSpPr>
            <a:spLocks noGrp="1"/>
          </p:cNvSpPr>
          <p:nvPr>
            <p:ph idx="1"/>
          </p:nvPr>
        </p:nvSpPr>
        <p:spPr>
          <a:xfrm>
            <a:off x="323528" y="1196753"/>
            <a:ext cx="8568952" cy="5184575"/>
          </a:xfrm>
        </p:spPr>
        <p:txBody>
          <a:bodyPr>
            <a:normAutofit fontScale="85000" lnSpcReduction="20000"/>
          </a:bodyPr>
          <a:lstStyle/>
          <a:p>
            <a:r>
              <a:rPr lang="en-US" dirty="0"/>
              <a:t>Secure Socket Layer (SSL) is a general-purpose service implemented as a set of protocols that rely on TCP. </a:t>
            </a:r>
          </a:p>
          <a:p>
            <a:r>
              <a:rPr lang="en-US" dirty="0"/>
              <a:t>Transport Layer Security (TLS) is an updated, more secure, version of SSL, and an Internet standard.</a:t>
            </a:r>
          </a:p>
          <a:p>
            <a:r>
              <a:rPr lang="en-US" dirty="0"/>
              <a:t>Two implementation choices. </a:t>
            </a:r>
          </a:p>
          <a:p>
            <a:pPr lvl="1"/>
            <a:r>
              <a:rPr lang="en-US" dirty="0"/>
              <a:t>TLS could be provided as part of the underlying protocol suite and therefore be transparent to applications. </a:t>
            </a:r>
          </a:p>
          <a:p>
            <a:pPr lvl="1"/>
            <a:r>
              <a:rPr lang="en-US" dirty="0"/>
              <a:t>Alternatively, TLS can be embedded in specific packages.</a:t>
            </a:r>
          </a:p>
          <a:p>
            <a:endParaRPr lang="en-US" dirty="0"/>
          </a:p>
          <a:p>
            <a:endParaRPr lang="en-SE" dirty="0"/>
          </a:p>
        </p:txBody>
      </p:sp>
      <p:sp>
        <p:nvSpPr>
          <p:cNvPr id="5" name="Slide Number Placeholder 3">
            <a:extLst>
              <a:ext uri="{FF2B5EF4-FFF2-40B4-BE49-F238E27FC236}">
                <a16:creationId xmlns:a16="http://schemas.microsoft.com/office/drawing/2014/main" id="{A9E2D6A6-75D2-4EEB-9DB9-19E0373F47E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30</a:t>
            </a:fld>
            <a:endParaRPr lang="en-US" altLang="zh-CN" dirty="0"/>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t>TLS Layers</a:t>
            </a:r>
            <a:endParaRPr lang="en-US" dirty="0">
              <a:solidFill>
                <a:srgbClr val="9B37AA"/>
              </a:solidFill>
            </a:endParaRPr>
          </a:p>
        </p:txBody>
      </p:sp>
      <p:sp>
        <p:nvSpPr>
          <p:cNvPr id="2" name="Content Placeholder 1">
            <a:extLst>
              <a:ext uri="{FF2B5EF4-FFF2-40B4-BE49-F238E27FC236}">
                <a16:creationId xmlns:a16="http://schemas.microsoft.com/office/drawing/2014/main" id="{94DA2E73-DA6D-4A9C-B056-BF8FB89DA33D}"/>
              </a:ext>
            </a:extLst>
          </p:cNvPr>
          <p:cNvSpPr>
            <a:spLocks noGrp="1"/>
          </p:cNvSpPr>
          <p:nvPr>
            <p:ph idx="1"/>
          </p:nvPr>
        </p:nvSpPr>
        <p:spPr>
          <a:xfrm>
            <a:off x="323528" y="1196753"/>
            <a:ext cx="8568952" cy="2880319"/>
          </a:xfrm>
        </p:spPr>
        <p:txBody>
          <a:bodyPr>
            <a:normAutofit fontScale="85000" lnSpcReduction="20000"/>
          </a:bodyPr>
          <a:lstStyle/>
          <a:p>
            <a:r>
              <a:rPr lang="en-US" dirty="0"/>
              <a:t>TLS has two layers</a:t>
            </a:r>
          </a:p>
          <a:p>
            <a:pPr lvl="1"/>
            <a:r>
              <a:rPr lang="en-US" dirty="0"/>
              <a:t>Record Protocol provides basic security services to higher-layer protocols, e.g. HTTP</a:t>
            </a:r>
            <a:r>
              <a:rPr lang="en-US" altLang="zh-CN" dirty="0"/>
              <a:t>S</a:t>
            </a:r>
            <a:r>
              <a:rPr lang="en-US" dirty="0"/>
              <a:t>.</a:t>
            </a:r>
          </a:p>
          <a:p>
            <a:pPr lvl="1"/>
            <a:r>
              <a:rPr lang="en-US" dirty="0"/>
              <a:t>Three higher-layer protocols used in the management of TLS exchanges.</a:t>
            </a:r>
          </a:p>
          <a:p>
            <a:pPr lvl="2"/>
            <a:r>
              <a:rPr lang="en-US" dirty="0"/>
              <a:t>Handshake Protocol, Change Cipher Spec Protocol, Alert Protocol. </a:t>
            </a:r>
            <a:endParaRPr lang="en-SE" dirty="0"/>
          </a:p>
        </p:txBody>
      </p:sp>
      <p:pic>
        <p:nvPicPr>
          <p:cNvPr id="339" name="Shape 339"/>
          <p:cNvPicPr preferRelativeResize="0"/>
          <p:nvPr/>
        </p:nvPicPr>
        <p:blipFill>
          <a:blip r:embed="rId3">
            <a:alphaModFix/>
          </a:blip>
          <a:stretch>
            <a:fillRect/>
          </a:stretch>
        </p:blipFill>
        <p:spPr>
          <a:xfrm>
            <a:off x="1634571" y="3786592"/>
            <a:ext cx="5874857" cy="3005582"/>
          </a:xfrm>
          <a:prstGeom prst="rect">
            <a:avLst/>
          </a:prstGeom>
          <a:noFill/>
          <a:ln>
            <a:noFill/>
          </a:ln>
        </p:spPr>
      </p:pic>
      <p:sp>
        <p:nvSpPr>
          <p:cNvPr id="5" name="Slide Number Placeholder 3">
            <a:extLst>
              <a:ext uri="{FF2B5EF4-FFF2-40B4-BE49-F238E27FC236}">
                <a16:creationId xmlns:a16="http://schemas.microsoft.com/office/drawing/2014/main" id="{DECA0FFC-090B-4F01-92DC-52B7A7CC68C1}"/>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31</a:t>
            </a:fld>
            <a:endParaRPr lang="en-US" altLang="zh-CN" dirty="0"/>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99C06F9-13AD-48FC-8502-1C2A3A99C847}"/>
              </a:ext>
            </a:extLst>
          </p:cNvPr>
          <p:cNvSpPr>
            <a:spLocks noGrp="1"/>
          </p:cNvSpPr>
          <p:nvPr>
            <p:ph type="body" sz="half" idx="1"/>
          </p:nvPr>
        </p:nvSpPr>
        <p:spPr>
          <a:xfrm>
            <a:off x="323528" y="1268760"/>
            <a:ext cx="4248472" cy="5452714"/>
          </a:xfrm>
        </p:spPr>
        <p:txBody>
          <a:bodyPr>
            <a:normAutofit fontScale="77500" lnSpcReduction="20000"/>
          </a:bodyPr>
          <a:lstStyle/>
          <a:p>
            <a:pPr marL="0" indent="0" algn="ctr">
              <a:buNone/>
            </a:pPr>
            <a:r>
              <a:rPr lang="en-US" dirty="0"/>
              <a:t>TLS Session</a:t>
            </a:r>
          </a:p>
          <a:p>
            <a:r>
              <a:rPr lang="en-US" dirty="0"/>
              <a:t>An association between a client and a server</a:t>
            </a:r>
          </a:p>
          <a:p>
            <a:r>
              <a:rPr lang="en-US" dirty="0"/>
              <a:t>Created by the Handshake Protocol</a:t>
            </a:r>
          </a:p>
          <a:p>
            <a:r>
              <a:rPr lang="en-US" dirty="0"/>
              <a:t>Defines a set of cryptographic security parameters</a:t>
            </a:r>
          </a:p>
          <a:p>
            <a:r>
              <a:rPr lang="en-US" dirty="0"/>
              <a:t>Used to avoid the expensive negotiation of new security parameters for each connection</a:t>
            </a:r>
            <a:endParaRPr lang="en-SE" dirty="0"/>
          </a:p>
        </p:txBody>
      </p:sp>
      <p:sp>
        <p:nvSpPr>
          <p:cNvPr id="7" name="Content Placeholder 6">
            <a:extLst>
              <a:ext uri="{FF2B5EF4-FFF2-40B4-BE49-F238E27FC236}">
                <a16:creationId xmlns:a16="http://schemas.microsoft.com/office/drawing/2014/main" id="{49EA72C1-4AA4-4607-B869-55F0729401AD}"/>
              </a:ext>
            </a:extLst>
          </p:cNvPr>
          <p:cNvSpPr>
            <a:spLocks noGrp="1"/>
          </p:cNvSpPr>
          <p:nvPr>
            <p:ph sz="half" idx="2"/>
          </p:nvPr>
        </p:nvSpPr>
        <p:spPr>
          <a:xfrm>
            <a:off x="4648200" y="1268760"/>
            <a:ext cx="4038600" cy="5314602"/>
          </a:xfrm>
        </p:spPr>
        <p:txBody>
          <a:bodyPr>
            <a:normAutofit/>
          </a:bodyPr>
          <a:lstStyle/>
          <a:p>
            <a:pPr marL="0" indent="0" algn="ctr">
              <a:buNone/>
            </a:pPr>
            <a:r>
              <a:rPr lang="en-US" sz="2800" dirty="0"/>
              <a:t>TLS Connection</a:t>
            </a:r>
          </a:p>
          <a:p>
            <a:r>
              <a:rPr lang="en-US" sz="2800" dirty="0"/>
              <a:t>A transport-layer connection that provides a suitable type of service</a:t>
            </a:r>
          </a:p>
          <a:p>
            <a:r>
              <a:rPr lang="en-US" sz="2800" dirty="0"/>
              <a:t>Peer-to-peer relationships</a:t>
            </a:r>
          </a:p>
          <a:p>
            <a:r>
              <a:rPr lang="en-US" sz="2800" dirty="0"/>
              <a:t>Transient</a:t>
            </a:r>
          </a:p>
          <a:p>
            <a:r>
              <a:rPr lang="en-US" sz="2800" dirty="0"/>
              <a:t>Every connection is associated with one session</a:t>
            </a:r>
            <a:endParaRPr lang="en-SE" sz="2800" dirty="0"/>
          </a:p>
        </p:txBody>
      </p:sp>
      <p:sp>
        <p:nvSpPr>
          <p:cNvPr id="4" name="Slide Number Placeholder 3">
            <a:extLst>
              <a:ext uri="{FF2B5EF4-FFF2-40B4-BE49-F238E27FC236}">
                <a16:creationId xmlns:a16="http://schemas.microsoft.com/office/drawing/2014/main" id="{3AE55E52-9AD4-4D78-9473-89BC4299BA7C}"/>
              </a:ext>
            </a:extLst>
          </p:cNvPr>
          <p:cNvSpPr>
            <a:spLocks noGrp="1"/>
          </p:cNvSpPr>
          <p:nvPr>
            <p:ph type="sldNum" sz="quarter" idx="12"/>
          </p:nvPr>
        </p:nvSpPr>
        <p:spPr/>
        <p:txBody>
          <a:bodyPr/>
          <a:lstStyle/>
          <a:p>
            <a:pPr>
              <a:defRPr/>
            </a:pPr>
            <a:fld id="{F57F456A-00AF-44E6-8D70-638C0D0130FF}" type="slidenum">
              <a:rPr lang="en-US" altLang="zh-CN" smtClean="0"/>
              <a:pPr>
                <a:defRPr/>
              </a:pPr>
              <a:t>32</a:t>
            </a:fld>
            <a:endParaRPr lang="en-US" altLang="zh-CN" dirty="0"/>
          </a:p>
        </p:txBody>
      </p:sp>
      <p:sp>
        <p:nvSpPr>
          <p:cNvPr id="5" name="Title 4">
            <a:extLst>
              <a:ext uri="{FF2B5EF4-FFF2-40B4-BE49-F238E27FC236}">
                <a16:creationId xmlns:a16="http://schemas.microsoft.com/office/drawing/2014/main" id="{4FA6B9BB-5F96-4BE9-A969-ACECB2E0D9D5}"/>
              </a:ext>
            </a:extLst>
          </p:cNvPr>
          <p:cNvSpPr>
            <a:spLocks noGrp="1"/>
          </p:cNvSpPr>
          <p:nvPr>
            <p:ph type="title"/>
          </p:nvPr>
        </p:nvSpPr>
        <p:spPr/>
        <p:txBody>
          <a:bodyPr/>
          <a:lstStyle/>
          <a:p>
            <a:r>
              <a:rPr lang="en-US" dirty="0">
                <a:solidFill>
                  <a:srgbClr val="9B37AA"/>
                </a:solidFill>
              </a:rPr>
              <a:t>TLS Concepts</a:t>
            </a:r>
            <a:endParaRPr lang="en-SE" dirty="0"/>
          </a:p>
        </p:txBody>
      </p:sp>
    </p:spTree>
    <p:extLst>
      <p:ext uri="{BB962C8B-B14F-4D97-AF65-F5344CB8AC3E}">
        <p14:creationId xmlns:p14="http://schemas.microsoft.com/office/powerpoint/2010/main" val="1614775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Shape 35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SSL Record Protocol</a:t>
            </a:r>
          </a:p>
        </p:txBody>
      </p:sp>
      <p:sp>
        <p:nvSpPr>
          <p:cNvPr id="2" name="Content Placeholder 1">
            <a:extLst>
              <a:ext uri="{FF2B5EF4-FFF2-40B4-BE49-F238E27FC236}">
                <a16:creationId xmlns:a16="http://schemas.microsoft.com/office/drawing/2014/main" id="{AD5E1D72-5CFD-4407-A6CD-3E711745B29C}"/>
              </a:ext>
            </a:extLst>
          </p:cNvPr>
          <p:cNvSpPr>
            <a:spLocks noGrp="1"/>
          </p:cNvSpPr>
          <p:nvPr>
            <p:ph idx="1"/>
          </p:nvPr>
        </p:nvSpPr>
        <p:spPr>
          <a:xfrm>
            <a:off x="323528" y="1196753"/>
            <a:ext cx="8568952" cy="2664295"/>
          </a:xfrm>
        </p:spPr>
        <p:txBody>
          <a:bodyPr>
            <a:normAutofit fontScale="47500" lnSpcReduction="20000"/>
          </a:bodyPr>
          <a:lstStyle/>
          <a:p>
            <a:r>
              <a:rPr lang="en-US" dirty="0"/>
              <a:t>The content types that have been defined are </a:t>
            </a:r>
            <a:r>
              <a:rPr lang="en-US" dirty="0" err="1"/>
              <a:t>change_cipher_spec</a:t>
            </a:r>
            <a:r>
              <a:rPr lang="en-US" dirty="0"/>
              <a:t>, alert, handshake, and </a:t>
            </a:r>
            <a:r>
              <a:rPr lang="en-US" dirty="0" err="1"/>
              <a:t>application_data</a:t>
            </a:r>
            <a:r>
              <a:rPr lang="en-US" dirty="0"/>
              <a:t>. </a:t>
            </a:r>
          </a:p>
          <a:p>
            <a:r>
              <a:rPr lang="en-US" dirty="0"/>
              <a:t>Record Protocol steps:</a:t>
            </a:r>
          </a:p>
          <a:p>
            <a:pPr lvl="1"/>
            <a:r>
              <a:rPr lang="en-US" dirty="0"/>
              <a:t>1. Fragmentation, where each upper-layer message is fragmented into blocks. </a:t>
            </a:r>
          </a:p>
          <a:p>
            <a:pPr lvl="1"/>
            <a:r>
              <a:rPr lang="en-US" dirty="0"/>
              <a:t>2. Compression (optional). </a:t>
            </a:r>
          </a:p>
          <a:p>
            <a:pPr lvl="1"/>
            <a:r>
              <a:rPr lang="en-US" dirty="0"/>
              <a:t>3. Compute a MAC over the compressed data. </a:t>
            </a:r>
          </a:p>
          <a:p>
            <a:pPr lvl="1"/>
            <a:r>
              <a:rPr lang="en-US" dirty="0"/>
              <a:t>4. Encrypt the compressed message plus MAC using symmetric encryption.</a:t>
            </a:r>
          </a:p>
          <a:p>
            <a:pPr lvl="1"/>
            <a:r>
              <a:rPr lang="en-US" dirty="0"/>
              <a:t>5. Prepend an SSL record header, which includes version and length fields.</a:t>
            </a:r>
          </a:p>
          <a:p>
            <a:pPr lvl="1"/>
            <a:r>
              <a:rPr lang="en-US" dirty="0"/>
              <a:t>6. Transmit the resulting unit in a TCP segment.</a:t>
            </a:r>
          </a:p>
          <a:p>
            <a:r>
              <a:rPr lang="en-US" dirty="0"/>
              <a:t>At the receiver side. received data are decrypted, verified, decompressed, and reassembled, and then delivered to higher-level users.</a:t>
            </a:r>
          </a:p>
          <a:p>
            <a:endParaRPr lang="en-US" dirty="0"/>
          </a:p>
          <a:p>
            <a:endParaRPr lang="en-SE" dirty="0"/>
          </a:p>
        </p:txBody>
      </p:sp>
      <p:pic>
        <p:nvPicPr>
          <p:cNvPr id="353" name="Shape 353"/>
          <p:cNvPicPr preferRelativeResize="0"/>
          <p:nvPr/>
        </p:nvPicPr>
        <p:blipFill>
          <a:blip r:embed="rId3">
            <a:alphaModFix/>
          </a:blip>
          <a:stretch>
            <a:fillRect/>
          </a:stretch>
        </p:blipFill>
        <p:spPr>
          <a:xfrm>
            <a:off x="1475656" y="3766298"/>
            <a:ext cx="6833240" cy="3020391"/>
          </a:xfrm>
          <a:prstGeom prst="rect">
            <a:avLst/>
          </a:prstGeom>
          <a:noFill/>
          <a:ln>
            <a:noFill/>
          </a:ln>
        </p:spPr>
      </p:pic>
      <p:sp>
        <p:nvSpPr>
          <p:cNvPr id="5" name="Slide Number Placeholder 3">
            <a:extLst>
              <a:ext uri="{FF2B5EF4-FFF2-40B4-BE49-F238E27FC236}">
                <a16:creationId xmlns:a16="http://schemas.microsoft.com/office/drawing/2014/main" id="{30EEC284-4E34-45DD-99A3-085198F1481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33</a:t>
            </a:fld>
            <a:endParaRPr lang="en-US" altLang="zh-CN" dirty="0"/>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Shape 35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Phase 1</a:t>
            </a:r>
          </a:p>
        </p:txBody>
      </p:sp>
      <p:sp>
        <p:nvSpPr>
          <p:cNvPr id="2" name="Content Placeholder 1">
            <a:extLst>
              <a:ext uri="{FF2B5EF4-FFF2-40B4-BE49-F238E27FC236}">
                <a16:creationId xmlns:a16="http://schemas.microsoft.com/office/drawing/2014/main" id="{8BBBE608-867D-49D6-AB58-88AF96183839}"/>
              </a:ext>
            </a:extLst>
          </p:cNvPr>
          <p:cNvSpPr>
            <a:spLocks noGrp="1"/>
          </p:cNvSpPr>
          <p:nvPr>
            <p:ph idx="1"/>
          </p:nvPr>
        </p:nvSpPr>
        <p:spPr>
          <a:xfrm>
            <a:off x="323528" y="1196753"/>
            <a:ext cx="8568952" cy="3240359"/>
          </a:xfrm>
        </p:spPr>
        <p:txBody>
          <a:bodyPr>
            <a:normAutofit fontScale="55000" lnSpcReduction="20000"/>
          </a:bodyPr>
          <a:lstStyle/>
          <a:p>
            <a:r>
              <a:rPr lang="en-US" dirty="0"/>
              <a:t>Handshake Protocol provides two services for SSL connections:</a:t>
            </a:r>
          </a:p>
          <a:p>
            <a:pPr lvl="1"/>
            <a:r>
              <a:rPr lang="en-US" dirty="0"/>
              <a:t>Confidentiality: define a shared secret key that is used for symmetric encryption of SSL payloads.</a:t>
            </a:r>
          </a:p>
          <a:p>
            <a:pPr lvl="1"/>
            <a:r>
              <a:rPr lang="en-SE" dirty="0"/>
              <a:t>I</a:t>
            </a:r>
            <a:r>
              <a:rPr lang="en-US" dirty="0" err="1"/>
              <a:t>ntegrity</a:t>
            </a:r>
            <a:r>
              <a:rPr lang="en-US" dirty="0"/>
              <a:t>: define a shared secret key that is used to form MAC.</a:t>
            </a:r>
          </a:p>
          <a:p>
            <a:r>
              <a:rPr lang="en-US" dirty="0"/>
              <a:t>It consists of a series of messages exchanged between client and server, with four phases.</a:t>
            </a:r>
          </a:p>
          <a:p>
            <a:r>
              <a:rPr lang="en-US" dirty="0"/>
              <a:t>Phase 1 is used to initiate a logical connection and to establish the security capabilities that will be associated with it. The exchange is initiated by the client, which sends a </a:t>
            </a:r>
            <a:r>
              <a:rPr lang="en-US" dirty="0" err="1"/>
              <a:t>client_hello</a:t>
            </a:r>
            <a:r>
              <a:rPr lang="en-US" dirty="0"/>
              <a:t> message with the following parameters:</a:t>
            </a:r>
          </a:p>
          <a:p>
            <a:pPr lvl="1"/>
            <a:endParaRPr lang="en-US" dirty="0"/>
          </a:p>
          <a:p>
            <a:pPr lvl="1"/>
            <a:endParaRPr lang="en-SE" dirty="0"/>
          </a:p>
        </p:txBody>
      </p:sp>
      <p:pic>
        <p:nvPicPr>
          <p:cNvPr id="360" name="Shape 360"/>
          <p:cNvPicPr preferRelativeResize="0"/>
          <p:nvPr/>
        </p:nvPicPr>
        <p:blipFill>
          <a:blip r:embed="rId3">
            <a:alphaModFix/>
          </a:blip>
          <a:stretch>
            <a:fillRect/>
          </a:stretch>
        </p:blipFill>
        <p:spPr>
          <a:xfrm>
            <a:off x="683568" y="4546188"/>
            <a:ext cx="7950994" cy="1821656"/>
          </a:xfrm>
          <a:prstGeom prst="rect">
            <a:avLst/>
          </a:prstGeom>
          <a:noFill/>
          <a:ln>
            <a:noFill/>
          </a:ln>
        </p:spPr>
      </p:pic>
      <p:sp>
        <p:nvSpPr>
          <p:cNvPr id="6" name="Slide Number Placeholder 3">
            <a:extLst>
              <a:ext uri="{FF2B5EF4-FFF2-40B4-BE49-F238E27FC236}">
                <a16:creationId xmlns:a16="http://schemas.microsoft.com/office/drawing/2014/main" id="{C27E8953-1E32-4F54-ACCA-19A4EF56FB5F}"/>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34</a:t>
            </a:fld>
            <a:endParaRPr lang="en-US" altLang="zh-CN" dirty="0"/>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8" name="Shape 36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Parameters</a:t>
            </a:r>
          </a:p>
        </p:txBody>
      </p:sp>
      <p:sp>
        <p:nvSpPr>
          <p:cNvPr id="367" name="Shape 36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342900" indent="-171450">
              <a:lnSpc>
                <a:spcPct val="115000"/>
              </a:lnSpc>
              <a:spcBef>
                <a:spcPts val="0"/>
              </a:spcBef>
              <a:buClr>
                <a:schemeClr val="dk1"/>
              </a:buClr>
            </a:pPr>
            <a:r>
              <a:rPr lang="en-US" sz="2250" b="1" dirty="0">
                <a:solidFill>
                  <a:srgbClr val="6B9462"/>
                </a:solidFill>
              </a:rPr>
              <a:t>Version: </a:t>
            </a:r>
            <a:r>
              <a:rPr lang="en-US" sz="2250" dirty="0">
                <a:solidFill>
                  <a:schemeClr val="dk1"/>
                </a:solidFill>
              </a:rPr>
              <a:t>the highest TLS version understood by the client</a:t>
            </a:r>
          </a:p>
          <a:p>
            <a:pPr marL="342900" indent="-171450">
              <a:lnSpc>
                <a:spcPct val="115000"/>
              </a:lnSpc>
              <a:spcBef>
                <a:spcPts val="0"/>
              </a:spcBef>
              <a:buClr>
                <a:schemeClr val="dk1"/>
              </a:buClr>
            </a:pPr>
            <a:r>
              <a:rPr lang="en-US" sz="2250" b="1" dirty="0">
                <a:solidFill>
                  <a:srgbClr val="6B9462"/>
                </a:solidFill>
              </a:rPr>
              <a:t>Random: </a:t>
            </a:r>
            <a:r>
              <a:rPr lang="en-US" sz="2250" dirty="0">
                <a:solidFill>
                  <a:schemeClr val="dk1"/>
                </a:solidFill>
              </a:rPr>
              <a:t>a 32-bit timestamp and 28 bytes generated by a secure random number generator</a:t>
            </a:r>
          </a:p>
          <a:p>
            <a:pPr marL="342900" indent="-171450">
              <a:lnSpc>
                <a:spcPct val="115000"/>
              </a:lnSpc>
              <a:spcBef>
                <a:spcPts val="0"/>
              </a:spcBef>
              <a:buClr>
                <a:schemeClr val="dk1"/>
              </a:buClr>
            </a:pPr>
            <a:r>
              <a:rPr lang="en-US" sz="2250" b="1" dirty="0">
                <a:solidFill>
                  <a:srgbClr val="6B9462"/>
                </a:solidFill>
              </a:rPr>
              <a:t>Session ID: </a:t>
            </a:r>
            <a:r>
              <a:rPr lang="en-US" sz="2250" dirty="0">
                <a:solidFill>
                  <a:schemeClr val="dk1"/>
                </a:solidFill>
              </a:rPr>
              <a:t>a variable-length session identifier</a:t>
            </a:r>
          </a:p>
          <a:p>
            <a:pPr marL="342900" indent="-171450">
              <a:lnSpc>
                <a:spcPct val="115000"/>
              </a:lnSpc>
              <a:spcBef>
                <a:spcPts val="0"/>
              </a:spcBef>
              <a:buClr>
                <a:schemeClr val="dk1"/>
              </a:buClr>
            </a:pPr>
            <a:r>
              <a:rPr lang="en-US" sz="2250" b="1" dirty="0" err="1">
                <a:solidFill>
                  <a:srgbClr val="6B9462"/>
                </a:solidFill>
              </a:rPr>
              <a:t>CipherSuite</a:t>
            </a:r>
            <a:r>
              <a:rPr lang="en-US" sz="2250" b="1" dirty="0">
                <a:solidFill>
                  <a:srgbClr val="6B9462"/>
                </a:solidFill>
              </a:rPr>
              <a:t>:</a:t>
            </a:r>
            <a:r>
              <a:rPr lang="en-US" sz="2250" dirty="0">
                <a:solidFill>
                  <a:schemeClr val="dk1"/>
                </a:solidFill>
              </a:rPr>
              <a:t> a list containing the combinations of cryptographic algorithms supported by the client</a:t>
            </a:r>
          </a:p>
          <a:p>
            <a:pPr marL="342900" indent="-171450">
              <a:lnSpc>
                <a:spcPct val="115000"/>
              </a:lnSpc>
              <a:spcBef>
                <a:spcPts val="0"/>
              </a:spcBef>
              <a:buClr>
                <a:schemeClr val="dk1"/>
              </a:buClr>
            </a:pPr>
            <a:r>
              <a:rPr lang="en-US" sz="2250" b="1" dirty="0">
                <a:solidFill>
                  <a:srgbClr val="6B9462"/>
                </a:solidFill>
              </a:rPr>
              <a:t>Compression Method:</a:t>
            </a:r>
            <a:r>
              <a:rPr lang="en-US" sz="2250" dirty="0">
                <a:solidFill>
                  <a:schemeClr val="dk1"/>
                </a:solidFill>
              </a:rPr>
              <a:t> a list of compression methods supported by the client</a:t>
            </a:r>
          </a:p>
        </p:txBody>
      </p:sp>
      <p:sp>
        <p:nvSpPr>
          <p:cNvPr id="5" name="Slide Number Placeholder 3">
            <a:extLst>
              <a:ext uri="{FF2B5EF4-FFF2-40B4-BE49-F238E27FC236}">
                <a16:creationId xmlns:a16="http://schemas.microsoft.com/office/drawing/2014/main" id="{774CC2FD-04E4-4DA4-818C-903122E143D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35</a:t>
            </a:fld>
            <a:endParaRPr lang="en-US" altLang="zh-CN" dirty="0"/>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a:t>
            </a:r>
            <a:r>
              <a:rPr lang="en-US" dirty="0"/>
              <a:t>Protocol Phase 2</a:t>
            </a:r>
            <a:endParaRPr lang="en-US" dirty="0">
              <a:solidFill>
                <a:srgbClr val="9B37AA"/>
              </a:solidFill>
            </a:endParaRPr>
          </a:p>
        </p:txBody>
      </p:sp>
      <p:sp>
        <p:nvSpPr>
          <p:cNvPr id="2" name="Content Placeholder 1">
            <a:extLst>
              <a:ext uri="{FF2B5EF4-FFF2-40B4-BE49-F238E27FC236}">
                <a16:creationId xmlns:a16="http://schemas.microsoft.com/office/drawing/2014/main" id="{35452079-1217-440E-A40E-DF5BF1D7CF43}"/>
              </a:ext>
            </a:extLst>
          </p:cNvPr>
          <p:cNvSpPr>
            <a:spLocks noGrp="1"/>
          </p:cNvSpPr>
          <p:nvPr>
            <p:ph idx="1"/>
          </p:nvPr>
        </p:nvSpPr>
        <p:spPr>
          <a:xfrm>
            <a:off x="323528" y="1196753"/>
            <a:ext cx="8568952" cy="2952327"/>
          </a:xfrm>
        </p:spPr>
        <p:txBody>
          <a:bodyPr>
            <a:normAutofit fontScale="70000" lnSpcReduction="20000"/>
          </a:bodyPr>
          <a:lstStyle/>
          <a:p>
            <a:r>
              <a:rPr lang="en-US" dirty="0"/>
              <a:t>The details of phase 2 depend on the underlying public-key encryption scheme. In some cases, the server passes a certificate to the client, possibly additional key information, and a request for a certificate from the client.</a:t>
            </a:r>
          </a:p>
          <a:p>
            <a:r>
              <a:rPr lang="en-US" dirty="0"/>
              <a:t>The final message in phase 2 is the </a:t>
            </a:r>
            <a:r>
              <a:rPr lang="en-US" dirty="0" err="1"/>
              <a:t>server_done</a:t>
            </a:r>
            <a:r>
              <a:rPr lang="en-US" dirty="0"/>
              <a:t> message, sent by the server to indicate the end of the server hello and associated messages. After sending this message, the server will wait for a client response.</a:t>
            </a:r>
          </a:p>
          <a:p>
            <a:endParaRPr lang="en-US" dirty="0"/>
          </a:p>
          <a:p>
            <a:endParaRPr lang="en-SE" dirty="0"/>
          </a:p>
        </p:txBody>
      </p:sp>
      <p:pic>
        <p:nvPicPr>
          <p:cNvPr id="376" name="Shape 376"/>
          <p:cNvPicPr preferRelativeResize="0"/>
          <p:nvPr/>
        </p:nvPicPr>
        <p:blipFill>
          <a:blip r:embed="rId3">
            <a:alphaModFix/>
          </a:blip>
          <a:stretch>
            <a:fillRect/>
          </a:stretch>
        </p:blipFill>
        <p:spPr>
          <a:xfrm>
            <a:off x="686085" y="4037218"/>
            <a:ext cx="7843838" cy="2628900"/>
          </a:xfrm>
          <a:prstGeom prst="rect">
            <a:avLst/>
          </a:prstGeom>
          <a:noFill/>
          <a:ln>
            <a:noFill/>
          </a:ln>
        </p:spPr>
      </p:pic>
      <p:sp>
        <p:nvSpPr>
          <p:cNvPr id="6" name="Slide Number Placeholder 3">
            <a:extLst>
              <a:ext uri="{FF2B5EF4-FFF2-40B4-BE49-F238E27FC236}">
                <a16:creationId xmlns:a16="http://schemas.microsoft.com/office/drawing/2014/main" id="{0B9E5B45-BF59-4CE1-8181-287EED3429E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36</a:t>
            </a:fld>
            <a:endParaRPr lang="en-US" altLang="zh-CN" dirty="0"/>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Shape 38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a:t>
            </a:r>
            <a:r>
              <a:rPr lang="en-US" dirty="0"/>
              <a:t>Phase 3</a:t>
            </a:r>
            <a:endParaRPr lang="en-US" dirty="0">
              <a:solidFill>
                <a:srgbClr val="9B37AA"/>
              </a:solidFill>
            </a:endParaRPr>
          </a:p>
        </p:txBody>
      </p:sp>
      <p:sp>
        <p:nvSpPr>
          <p:cNvPr id="3" name="Content Placeholder 2">
            <a:extLst>
              <a:ext uri="{FF2B5EF4-FFF2-40B4-BE49-F238E27FC236}">
                <a16:creationId xmlns:a16="http://schemas.microsoft.com/office/drawing/2014/main" id="{5F9921A7-4639-4A34-8728-C3B19DF0258A}"/>
              </a:ext>
            </a:extLst>
          </p:cNvPr>
          <p:cNvSpPr>
            <a:spLocks noGrp="1"/>
          </p:cNvSpPr>
          <p:nvPr>
            <p:ph idx="1"/>
          </p:nvPr>
        </p:nvSpPr>
        <p:spPr>
          <a:xfrm>
            <a:off x="323528" y="1196753"/>
            <a:ext cx="8568952" cy="3096343"/>
          </a:xfrm>
        </p:spPr>
        <p:txBody>
          <a:bodyPr>
            <a:normAutofit fontScale="77500" lnSpcReduction="20000"/>
          </a:bodyPr>
          <a:lstStyle/>
          <a:p>
            <a:r>
              <a:rPr lang="en-US" dirty="0"/>
              <a:t>In phase 3, upon receipt of the </a:t>
            </a:r>
            <a:r>
              <a:rPr lang="en-US" dirty="0" err="1"/>
              <a:t>server_done</a:t>
            </a:r>
            <a:r>
              <a:rPr lang="en-US" dirty="0"/>
              <a:t> message, the client should verify that the server provided a valid certificate (e.g., ZJU’s certificate), and check that the </a:t>
            </a:r>
            <a:r>
              <a:rPr lang="en-US" dirty="0" err="1"/>
              <a:t>server_hello</a:t>
            </a:r>
            <a:r>
              <a:rPr lang="en-US" dirty="0"/>
              <a:t> parameters are acceptable. </a:t>
            </a:r>
          </a:p>
          <a:p>
            <a:r>
              <a:rPr lang="en-US" dirty="0"/>
              <a:t>If all is satisfactory, the client sends one or more messages back to the server, depending on the underlying public-key scheme.</a:t>
            </a:r>
          </a:p>
        </p:txBody>
      </p:sp>
      <p:pic>
        <p:nvPicPr>
          <p:cNvPr id="384" name="Shape 384"/>
          <p:cNvPicPr preferRelativeResize="0"/>
          <p:nvPr/>
        </p:nvPicPr>
        <p:blipFill>
          <a:blip r:embed="rId3">
            <a:alphaModFix/>
          </a:blip>
          <a:stretch>
            <a:fillRect/>
          </a:stretch>
        </p:blipFill>
        <p:spPr>
          <a:xfrm>
            <a:off x="625078" y="4293096"/>
            <a:ext cx="7893844" cy="2100263"/>
          </a:xfrm>
          <a:prstGeom prst="rect">
            <a:avLst/>
          </a:prstGeom>
          <a:noFill/>
          <a:ln>
            <a:noFill/>
          </a:ln>
        </p:spPr>
      </p:pic>
      <p:sp>
        <p:nvSpPr>
          <p:cNvPr id="7" name="Slide Number Placeholder 3">
            <a:extLst>
              <a:ext uri="{FF2B5EF4-FFF2-40B4-BE49-F238E27FC236}">
                <a16:creationId xmlns:a16="http://schemas.microsoft.com/office/drawing/2014/main" id="{3DB4B316-1E10-4CC4-8CAA-BE08FF558C7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37</a:t>
            </a:fld>
            <a:endParaRPr lang="en-US" altLang="zh-CN" dirty="0"/>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Phase 4</a:t>
            </a:r>
          </a:p>
        </p:txBody>
      </p:sp>
      <p:sp>
        <p:nvSpPr>
          <p:cNvPr id="2" name="Content Placeholder 1">
            <a:extLst>
              <a:ext uri="{FF2B5EF4-FFF2-40B4-BE49-F238E27FC236}">
                <a16:creationId xmlns:a16="http://schemas.microsoft.com/office/drawing/2014/main" id="{D1FFC595-0155-4764-965D-581742EFA2EA}"/>
              </a:ext>
            </a:extLst>
          </p:cNvPr>
          <p:cNvSpPr>
            <a:spLocks noGrp="1"/>
          </p:cNvSpPr>
          <p:nvPr>
            <p:ph idx="1"/>
          </p:nvPr>
        </p:nvSpPr>
        <p:spPr>
          <a:xfrm>
            <a:off x="323528" y="1196753"/>
            <a:ext cx="8568952" cy="2720257"/>
          </a:xfrm>
        </p:spPr>
        <p:txBody>
          <a:bodyPr>
            <a:normAutofit fontScale="47500" lnSpcReduction="20000"/>
          </a:bodyPr>
          <a:lstStyle/>
          <a:p>
            <a:r>
              <a:rPr lang="en-US" dirty="0"/>
              <a:t>Phase 4  completes the setting up of a secure connection. The client sends a </a:t>
            </a:r>
            <a:r>
              <a:rPr lang="en-US" dirty="0" err="1"/>
              <a:t>change_cipher_spec</a:t>
            </a:r>
            <a:r>
              <a:rPr lang="en-US" dirty="0"/>
              <a:t> message and copies the pending </a:t>
            </a:r>
            <a:r>
              <a:rPr lang="en-US" dirty="0" err="1"/>
              <a:t>CipherSpec</a:t>
            </a:r>
            <a:r>
              <a:rPr lang="en-US" dirty="0"/>
              <a:t> into the current </a:t>
            </a:r>
            <a:r>
              <a:rPr lang="en-US" dirty="0" err="1"/>
              <a:t>CipherSpec</a:t>
            </a:r>
            <a:r>
              <a:rPr lang="en-US" dirty="0"/>
              <a:t>. The client then immediately sends the finished message under the new algorithms, keys, and secrets. The finished message verifies that the key exchange and authentication processes were successful.</a:t>
            </a:r>
          </a:p>
          <a:p>
            <a:r>
              <a:rPr lang="en-US" dirty="0"/>
              <a:t>In response to these two messages, the server sends its own </a:t>
            </a:r>
            <a:r>
              <a:rPr lang="en-US" dirty="0" err="1"/>
              <a:t>change_cipher_spec</a:t>
            </a:r>
            <a:r>
              <a:rPr lang="en-US" dirty="0"/>
              <a:t> message, transfers the pending to the current </a:t>
            </a:r>
            <a:r>
              <a:rPr lang="en-US" dirty="0" err="1"/>
              <a:t>CipherSpec</a:t>
            </a:r>
            <a:r>
              <a:rPr lang="en-US" dirty="0"/>
              <a:t>, and sends its finished message.  </a:t>
            </a:r>
          </a:p>
          <a:p>
            <a:r>
              <a:rPr lang="en-US" dirty="0"/>
              <a:t>At this point, the handshake is complete. The client and server now agree on the security parameters, so they may begin to exchange application data.</a:t>
            </a:r>
          </a:p>
          <a:p>
            <a:endParaRPr lang="en-US" dirty="0"/>
          </a:p>
          <a:p>
            <a:endParaRPr lang="en-US" dirty="0"/>
          </a:p>
          <a:p>
            <a:endParaRPr lang="en-SE" dirty="0"/>
          </a:p>
        </p:txBody>
      </p:sp>
      <p:pic>
        <p:nvPicPr>
          <p:cNvPr id="392" name="Shape 392"/>
          <p:cNvPicPr preferRelativeResize="0"/>
          <p:nvPr/>
        </p:nvPicPr>
        <p:blipFill>
          <a:blip r:embed="rId3">
            <a:alphaModFix/>
          </a:blip>
          <a:stretch>
            <a:fillRect/>
          </a:stretch>
        </p:blipFill>
        <p:spPr>
          <a:xfrm>
            <a:off x="868251" y="3654973"/>
            <a:ext cx="7479506" cy="2857500"/>
          </a:xfrm>
          <a:prstGeom prst="rect">
            <a:avLst/>
          </a:prstGeom>
          <a:noFill/>
          <a:ln>
            <a:noFill/>
          </a:ln>
        </p:spPr>
      </p:pic>
      <p:sp>
        <p:nvSpPr>
          <p:cNvPr id="6" name="Slide Number Placeholder 3">
            <a:extLst>
              <a:ext uri="{FF2B5EF4-FFF2-40B4-BE49-F238E27FC236}">
                <a16:creationId xmlns:a16="http://schemas.microsoft.com/office/drawing/2014/main" id="{C2EB22E4-7463-4BFD-9E15-98B6EB566D3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38</a:t>
            </a:fld>
            <a:endParaRPr lang="en-US" altLang="zh-CN" dirty="0"/>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96A0-73BF-4EB7-8CB4-FFCB419A474C}"/>
              </a:ext>
            </a:extLst>
          </p:cNvPr>
          <p:cNvSpPr>
            <a:spLocks noGrp="1"/>
          </p:cNvSpPr>
          <p:nvPr>
            <p:ph type="title"/>
          </p:nvPr>
        </p:nvSpPr>
        <p:spPr/>
        <p:txBody>
          <a:bodyPr/>
          <a:lstStyle/>
          <a:p>
            <a:endParaRPr lang="en-SE"/>
          </a:p>
        </p:txBody>
      </p:sp>
      <p:sp>
        <p:nvSpPr>
          <p:cNvPr id="3" name="Content Placeholder 2">
            <a:extLst>
              <a:ext uri="{FF2B5EF4-FFF2-40B4-BE49-F238E27FC236}">
                <a16:creationId xmlns:a16="http://schemas.microsoft.com/office/drawing/2014/main" id="{85DE69F0-43B1-4F8C-9B2E-6B42A6C5B1CE}"/>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9E496CEB-7112-4652-B613-D0B024EC043A}"/>
              </a:ext>
            </a:extLst>
          </p:cNvPr>
          <p:cNvSpPr>
            <a:spLocks noGrp="1"/>
          </p:cNvSpPr>
          <p:nvPr>
            <p:ph type="sldNum" sz="quarter" idx="12"/>
          </p:nvPr>
        </p:nvSpPr>
        <p:spPr/>
        <p:txBody>
          <a:bodyPr/>
          <a:lstStyle/>
          <a:p>
            <a:pPr>
              <a:defRPr/>
            </a:pPr>
            <a:fld id="{F57F456A-00AF-44E6-8D70-638C0D0130FF}" type="slidenum">
              <a:rPr lang="en-US" altLang="zh-CN" smtClean="0"/>
              <a:pPr>
                <a:defRPr/>
              </a:pPr>
              <a:t>39</a:t>
            </a:fld>
            <a:endParaRPr lang="en-US" altLang="zh-CN" dirty="0"/>
          </a:p>
        </p:txBody>
      </p:sp>
      <p:pic>
        <p:nvPicPr>
          <p:cNvPr id="5" name="Shape 392">
            <a:extLst>
              <a:ext uri="{FF2B5EF4-FFF2-40B4-BE49-F238E27FC236}">
                <a16:creationId xmlns:a16="http://schemas.microsoft.com/office/drawing/2014/main" id="{24A3CC99-2C7C-451F-A504-03EA3CA0B027}"/>
              </a:ext>
            </a:extLst>
          </p:cNvPr>
          <p:cNvPicPr preferRelativeResize="0"/>
          <p:nvPr/>
        </p:nvPicPr>
        <p:blipFill>
          <a:blip r:embed="rId2">
            <a:alphaModFix/>
          </a:blip>
          <a:stretch>
            <a:fillRect/>
          </a:stretch>
        </p:blipFill>
        <p:spPr>
          <a:xfrm>
            <a:off x="539552" y="4694309"/>
            <a:ext cx="6624736" cy="2163691"/>
          </a:xfrm>
          <a:prstGeom prst="rect">
            <a:avLst/>
          </a:prstGeom>
          <a:ln/>
        </p:spPr>
        <p:style>
          <a:lnRef idx="1">
            <a:schemeClr val="dk1"/>
          </a:lnRef>
          <a:fillRef idx="2">
            <a:schemeClr val="dk1"/>
          </a:fillRef>
          <a:effectRef idx="1">
            <a:schemeClr val="dk1"/>
          </a:effectRef>
          <a:fontRef idx="minor">
            <a:schemeClr val="dk1"/>
          </a:fontRef>
        </p:style>
      </p:pic>
      <p:pic>
        <p:nvPicPr>
          <p:cNvPr id="6" name="Shape 384">
            <a:extLst>
              <a:ext uri="{FF2B5EF4-FFF2-40B4-BE49-F238E27FC236}">
                <a16:creationId xmlns:a16="http://schemas.microsoft.com/office/drawing/2014/main" id="{0B4AACC1-5CF2-47A6-A2B7-4FDD8F0B45F3}"/>
              </a:ext>
            </a:extLst>
          </p:cNvPr>
          <p:cNvPicPr preferRelativeResize="0"/>
          <p:nvPr/>
        </p:nvPicPr>
        <p:blipFill>
          <a:blip r:embed="rId3">
            <a:alphaModFix/>
          </a:blip>
          <a:stretch>
            <a:fillRect/>
          </a:stretch>
        </p:blipFill>
        <p:spPr>
          <a:xfrm>
            <a:off x="683568" y="3140968"/>
            <a:ext cx="7036698" cy="1872208"/>
          </a:xfrm>
          <a:prstGeom prst="rect">
            <a:avLst/>
          </a:prstGeom>
          <a:noFill/>
          <a:ln>
            <a:noFill/>
          </a:ln>
        </p:spPr>
      </p:pic>
      <p:pic>
        <p:nvPicPr>
          <p:cNvPr id="7" name="Shape 376">
            <a:extLst>
              <a:ext uri="{FF2B5EF4-FFF2-40B4-BE49-F238E27FC236}">
                <a16:creationId xmlns:a16="http://schemas.microsoft.com/office/drawing/2014/main" id="{778FA300-2483-45C0-AE65-E379E0BD5249}"/>
              </a:ext>
            </a:extLst>
          </p:cNvPr>
          <p:cNvPicPr preferRelativeResize="0"/>
          <p:nvPr/>
        </p:nvPicPr>
        <p:blipFill>
          <a:blip r:embed="rId4">
            <a:alphaModFix/>
          </a:blip>
          <a:stretch>
            <a:fillRect/>
          </a:stretch>
        </p:blipFill>
        <p:spPr>
          <a:xfrm>
            <a:off x="683568" y="1196752"/>
            <a:ext cx="6911541" cy="2316436"/>
          </a:xfrm>
          <a:prstGeom prst="rect">
            <a:avLst/>
          </a:prstGeom>
          <a:noFill/>
          <a:ln>
            <a:noFill/>
          </a:ln>
        </p:spPr>
      </p:pic>
      <p:pic>
        <p:nvPicPr>
          <p:cNvPr id="8" name="Shape 360">
            <a:extLst>
              <a:ext uri="{FF2B5EF4-FFF2-40B4-BE49-F238E27FC236}">
                <a16:creationId xmlns:a16="http://schemas.microsoft.com/office/drawing/2014/main" id="{D94EF236-7861-463D-BB51-727F6AAA3731}"/>
              </a:ext>
            </a:extLst>
          </p:cNvPr>
          <p:cNvPicPr preferRelativeResize="0"/>
          <p:nvPr/>
        </p:nvPicPr>
        <p:blipFill>
          <a:blip r:embed="rId5">
            <a:alphaModFix/>
          </a:blip>
          <a:stretch>
            <a:fillRect/>
          </a:stretch>
        </p:blipFill>
        <p:spPr>
          <a:xfrm>
            <a:off x="683568" y="0"/>
            <a:ext cx="6911541" cy="1583506"/>
          </a:xfrm>
          <a:prstGeom prst="rect">
            <a:avLst/>
          </a:prstGeom>
          <a:noFill/>
          <a:ln>
            <a:noFill/>
          </a:ln>
        </p:spPr>
      </p:pic>
      <p:sp>
        <p:nvSpPr>
          <p:cNvPr id="9" name="TextBox 8">
            <a:extLst>
              <a:ext uri="{FF2B5EF4-FFF2-40B4-BE49-F238E27FC236}">
                <a16:creationId xmlns:a16="http://schemas.microsoft.com/office/drawing/2014/main" id="{4138A205-3BA2-4B0F-968B-0E13BB1A2078}"/>
              </a:ext>
            </a:extLst>
          </p:cNvPr>
          <p:cNvSpPr txBox="1"/>
          <p:nvPr/>
        </p:nvSpPr>
        <p:spPr>
          <a:xfrm>
            <a:off x="5189815" y="6381851"/>
            <a:ext cx="3877985"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r>
              <a:rPr lang="en-US" dirty="0"/>
              <a:t>Key Exchange Protocol in one slide.</a:t>
            </a:r>
            <a:endParaRPr lang="en-SE" dirty="0"/>
          </a:p>
        </p:txBody>
      </p:sp>
    </p:spTree>
    <p:extLst>
      <p:ext uri="{BB962C8B-B14F-4D97-AF65-F5344CB8AC3E}">
        <p14:creationId xmlns:p14="http://schemas.microsoft.com/office/powerpoint/2010/main" val="2669438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 name="Title 2">
            <a:extLst>
              <a:ext uri="{FF2B5EF4-FFF2-40B4-BE49-F238E27FC236}">
                <a16:creationId xmlns:a16="http://schemas.microsoft.com/office/drawing/2014/main" id="{7490F2F7-6CE9-4175-A444-0C1BABEA04EE}"/>
              </a:ext>
            </a:extLst>
          </p:cNvPr>
          <p:cNvSpPr>
            <a:spLocks noGrp="1"/>
          </p:cNvSpPr>
          <p:nvPr>
            <p:ph type="title"/>
          </p:nvPr>
        </p:nvSpPr>
        <p:spPr/>
        <p:txBody>
          <a:bodyPr/>
          <a:lstStyle/>
          <a:p>
            <a:r>
              <a:rPr lang="en-US" dirty="0"/>
              <a:t>Goals of </a:t>
            </a:r>
            <a:r>
              <a:rPr lang="en-US" dirty="0" err="1"/>
              <a:t>IPSec</a:t>
            </a:r>
            <a:endParaRPr lang="en-SE" dirty="0"/>
          </a:p>
        </p:txBody>
      </p:sp>
      <p:sp>
        <p:nvSpPr>
          <p:cNvPr id="8" name="Slide Number Placeholder 3">
            <a:extLst>
              <a:ext uri="{FF2B5EF4-FFF2-40B4-BE49-F238E27FC236}">
                <a16:creationId xmlns:a16="http://schemas.microsoft.com/office/drawing/2014/main" id="{CB05096C-CBD8-478A-8D0B-104DE664D2F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4</a:t>
            </a:fld>
            <a:endParaRPr lang="en-US" altLang="zh-CN" dirty="0"/>
          </a:p>
        </p:txBody>
      </p:sp>
      <p:sp>
        <p:nvSpPr>
          <p:cNvPr id="9" name="Content Placeholder 2">
            <a:extLst>
              <a:ext uri="{FF2B5EF4-FFF2-40B4-BE49-F238E27FC236}">
                <a16:creationId xmlns:a16="http://schemas.microsoft.com/office/drawing/2014/main" id="{5597AD2A-5E97-42A0-885E-7C5FF33D83FA}"/>
              </a:ext>
            </a:extLst>
          </p:cNvPr>
          <p:cNvSpPr>
            <a:spLocks noGrp="1"/>
          </p:cNvSpPr>
          <p:nvPr>
            <p:ph idx="1"/>
          </p:nvPr>
        </p:nvSpPr>
        <p:spPr>
          <a:xfrm>
            <a:off x="323528" y="1196753"/>
            <a:ext cx="8568952" cy="5256584"/>
          </a:xfrm>
        </p:spPr>
        <p:txBody>
          <a:bodyPr/>
          <a:lstStyle/>
          <a:p>
            <a:r>
              <a:rPr lang="en-US" dirty="0"/>
              <a:t>Verify sources of IP packets</a:t>
            </a:r>
          </a:p>
          <a:p>
            <a:pPr lvl="1"/>
            <a:r>
              <a:rPr lang="en-US" dirty="0"/>
              <a:t>Provide Authentication that is lacking in IPv4</a:t>
            </a:r>
          </a:p>
          <a:p>
            <a:r>
              <a:rPr lang="en-US" dirty="0"/>
              <a:t>Protect integrity and/or confidentiality of packets</a:t>
            </a:r>
          </a:p>
          <a:p>
            <a:r>
              <a:rPr lang="en-US" dirty="0"/>
              <a:t>Prevent replaying of old packets</a:t>
            </a:r>
          </a:p>
          <a:p>
            <a:r>
              <a:rPr lang="en-US" dirty="0"/>
              <a:t>Provide security for upper layer protocols and applications</a:t>
            </a:r>
          </a:p>
          <a:p>
            <a:endParaRPr lang="en-US" dirty="0"/>
          </a:p>
          <a:p>
            <a:endParaRPr lang="en-US" dirty="0"/>
          </a:p>
          <a:p>
            <a:endParaRPr lang="en-SE" dirty="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C364-E383-4D32-8000-27DFFD1A75C8}"/>
              </a:ext>
            </a:extLst>
          </p:cNvPr>
          <p:cNvSpPr>
            <a:spLocks noGrp="1"/>
          </p:cNvSpPr>
          <p:nvPr>
            <p:ph type="title"/>
          </p:nvPr>
        </p:nvSpPr>
        <p:spPr/>
        <p:txBody>
          <a:bodyPr/>
          <a:lstStyle/>
          <a:p>
            <a:r>
              <a:rPr lang="en-US" dirty="0"/>
              <a:t>SSL &amp; TLS Quiz</a:t>
            </a:r>
            <a:endParaRPr lang="en-SE" dirty="0"/>
          </a:p>
        </p:txBody>
      </p:sp>
      <p:sp>
        <p:nvSpPr>
          <p:cNvPr id="3" name="Content Placeholder 2">
            <a:extLst>
              <a:ext uri="{FF2B5EF4-FFF2-40B4-BE49-F238E27FC236}">
                <a16:creationId xmlns:a16="http://schemas.microsoft.com/office/drawing/2014/main" id="{E2B8643A-B8C1-464A-A735-558A67E31839}"/>
              </a:ext>
            </a:extLst>
          </p:cNvPr>
          <p:cNvSpPr>
            <a:spLocks noGrp="1"/>
          </p:cNvSpPr>
          <p:nvPr>
            <p:ph idx="1"/>
          </p:nvPr>
        </p:nvSpPr>
        <p:spPr/>
        <p:txBody>
          <a:bodyPr>
            <a:normAutofit fontScale="92500" lnSpcReduction="10000"/>
          </a:bodyPr>
          <a:lstStyle/>
          <a:p>
            <a:r>
              <a:rPr lang="en-US" dirty="0"/>
              <a:t>A. Most browsers come equipped with SSL</a:t>
            </a:r>
            <a:r>
              <a:rPr lang="en-SE" dirty="0"/>
              <a:t> or TLS</a:t>
            </a:r>
            <a:r>
              <a:rPr lang="en-US" dirty="0"/>
              <a:t> and most Web servers have implemented the protocol. </a:t>
            </a:r>
          </a:p>
          <a:p>
            <a:r>
              <a:rPr lang="en-US" dirty="0"/>
              <a:t>B. Since TLS is for the transport layer, it relies on IPsec which is for the IP layer. </a:t>
            </a:r>
          </a:p>
          <a:p>
            <a:r>
              <a:rPr lang="en-US" dirty="0"/>
              <a:t>C. In most applications of TLS or SSL, public keys are used for authentication and key exchange. </a:t>
            </a:r>
          </a:p>
          <a:p>
            <a:r>
              <a:rPr lang="en-US" dirty="0"/>
              <a:t>ANS: A, C.</a:t>
            </a:r>
            <a:endParaRPr lang="en-SE" dirty="0"/>
          </a:p>
          <a:p>
            <a:pPr lvl="1"/>
            <a:r>
              <a:rPr lang="en-SE" dirty="0"/>
              <a:t>B is false. TLS does not rely on IPSec.</a:t>
            </a:r>
          </a:p>
        </p:txBody>
      </p:sp>
      <p:sp>
        <p:nvSpPr>
          <p:cNvPr id="4" name="Slide Number Placeholder 3">
            <a:extLst>
              <a:ext uri="{FF2B5EF4-FFF2-40B4-BE49-F238E27FC236}">
                <a16:creationId xmlns:a16="http://schemas.microsoft.com/office/drawing/2014/main" id="{AB9FBDF8-3116-4E92-9B7D-E124E6464491}"/>
              </a:ext>
            </a:extLst>
          </p:cNvPr>
          <p:cNvSpPr>
            <a:spLocks noGrp="1"/>
          </p:cNvSpPr>
          <p:nvPr>
            <p:ph type="sldNum" sz="quarter" idx="12"/>
          </p:nvPr>
        </p:nvSpPr>
        <p:spPr/>
        <p:txBody>
          <a:bodyPr/>
          <a:lstStyle/>
          <a:p>
            <a:pPr>
              <a:defRPr/>
            </a:pPr>
            <a:fld id="{F57F456A-00AF-44E6-8D70-638C0D0130FF}" type="slidenum">
              <a:rPr lang="en-US" altLang="zh-CN" smtClean="0"/>
              <a:pPr>
                <a:defRPr/>
              </a:pPr>
              <a:t>40</a:t>
            </a:fld>
            <a:endParaRPr lang="en-US" altLang="zh-CN" dirty="0"/>
          </a:p>
        </p:txBody>
      </p:sp>
    </p:spTree>
    <p:extLst>
      <p:ext uri="{BB962C8B-B14F-4D97-AF65-F5344CB8AC3E}">
        <p14:creationId xmlns:p14="http://schemas.microsoft.com/office/powerpoint/2010/main" val="27137753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A66C7-D35E-4C72-A2E5-A2E971CA0385}"/>
              </a:ext>
            </a:extLst>
          </p:cNvPr>
          <p:cNvSpPr>
            <a:spLocks noGrp="1"/>
          </p:cNvSpPr>
          <p:nvPr>
            <p:ph type="title"/>
          </p:nvPr>
        </p:nvSpPr>
        <p:spPr/>
        <p:txBody>
          <a:bodyPr/>
          <a:lstStyle/>
          <a:p>
            <a:r>
              <a:rPr lang="en-US" dirty="0"/>
              <a:t>Summary</a:t>
            </a:r>
            <a:endParaRPr lang="en-SE" dirty="0"/>
          </a:p>
        </p:txBody>
      </p:sp>
      <p:sp>
        <p:nvSpPr>
          <p:cNvPr id="3" name="Content Placeholder 2">
            <a:extLst>
              <a:ext uri="{FF2B5EF4-FFF2-40B4-BE49-F238E27FC236}">
                <a16:creationId xmlns:a16="http://schemas.microsoft.com/office/drawing/2014/main" id="{B4F67985-DE59-4CD2-8219-F60AD1A0FE81}"/>
              </a:ext>
            </a:extLst>
          </p:cNvPr>
          <p:cNvSpPr>
            <a:spLocks noGrp="1"/>
          </p:cNvSpPr>
          <p:nvPr>
            <p:ph idx="1"/>
          </p:nvPr>
        </p:nvSpPr>
        <p:spPr/>
        <p:txBody>
          <a:bodyPr>
            <a:normAutofit fontScale="92500" lnSpcReduction="10000"/>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p:txBody>
      </p:sp>
      <p:sp>
        <p:nvSpPr>
          <p:cNvPr id="4" name="Slide Number Placeholder 3">
            <a:extLst>
              <a:ext uri="{FF2B5EF4-FFF2-40B4-BE49-F238E27FC236}">
                <a16:creationId xmlns:a16="http://schemas.microsoft.com/office/drawing/2014/main" id="{229B87AB-3D40-4D98-B9A7-7C5DE61919C9}"/>
              </a:ext>
            </a:extLst>
          </p:cNvPr>
          <p:cNvSpPr>
            <a:spLocks noGrp="1"/>
          </p:cNvSpPr>
          <p:nvPr>
            <p:ph type="sldNum" sz="quarter" idx="12"/>
          </p:nvPr>
        </p:nvSpPr>
        <p:spPr/>
        <p:txBody>
          <a:bodyPr/>
          <a:lstStyle/>
          <a:p>
            <a:pPr>
              <a:defRPr/>
            </a:pPr>
            <a:fld id="{F57F456A-00AF-44E6-8D70-638C0D0130FF}" type="slidenum">
              <a:rPr lang="en-US" altLang="zh-CN" smtClean="0"/>
              <a:pPr>
                <a:defRPr/>
              </a:pPr>
              <a:t>41</a:t>
            </a:fld>
            <a:endParaRPr lang="en-US" altLang="zh-CN" dirty="0"/>
          </a:p>
        </p:txBody>
      </p:sp>
    </p:spTree>
    <p:extLst>
      <p:ext uri="{BB962C8B-B14F-4D97-AF65-F5344CB8AC3E}">
        <p14:creationId xmlns:p14="http://schemas.microsoft.com/office/powerpoint/2010/main" val="1561704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0F088-0D2D-437E-80C1-106F2362759C}"/>
              </a:ext>
            </a:extLst>
          </p:cNvPr>
          <p:cNvSpPr>
            <a:spLocks noGrp="1"/>
          </p:cNvSpPr>
          <p:nvPr>
            <p:ph type="title"/>
          </p:nvPr>
        </p:nvSpPr>
        <p:spPr/>
        <p:txBody>
          <a:bodyPr/>
          <a:lstStyle/>
          <a:p>
            <a:r>
              <a:rPr lang="en-US" dirty="0"/>
              <a:t>Two Modes of </a:t>
            </a:r>
            <a:r>
              <a:rPr lang="en-US" dirty="0" err="1"/>
              <a:t>IPSec</a:t>
            </a:r>
            <a:endParaRPr lang="en-SE" dirty="0"/>
          </a:p>
        </p:txBody>
      </p:sp>
      <p:sp>
        <p:nvSpPr>
          <p:cNvPr id="3" name="Content Placeholder 2">
            <a:extLst>
              <a:ext uri="{FF2B5EF4-FFF2-40B4-BE49-F238E27FC236}">
                <a16:creationId xmlns:a16="http://schemas.microsoft.com/office/drawing/2014/main" id="{F7A9BB57-A7A7-4BCF-B3EB-84CC4100A7FD}"/>
              </a:ext>
            </a:extLst>
          </p:cNvPr>
          <p:cNvSpPr>
            <a:spLocks noGrp="1"/>
          </p:cNvSpPr>
          <p:nvPr>
            <p:ph idx="1"/>
          </p:nvPr>
        </p:nvSpPr>
        <p:spPr>
          <a:xfrm>
            <a:off x="323528" y="1057002"/>
            <a:ext cx="8568952" cy="2448271"/>
          </a:xfrm>
        </p:spPr>
        <p:txBody>
          <a:bodyPr>
            <a:normAutofit fontScale="62500" lnSpcReduction="20000"/>
          </a:bodyPr>
          <a:lstStyle/>
          <a:p>
            <a:r>
              <a:rPr lang="en-US" dirty="0" err="1"/>
              <a:t>IPSec</a:t>
            </a:r>
            <a:r>
              <a:rPr lang="en-US" dirty="0"/>
              <a:t> has 2 modes:</a:t>
            </a:r>
          </a:p>
          <a:p>
            <a:pPr lvl="1"/>
            <a:r>
              <a:rPr lang="en-US" dirty="0"/>
              <a:t>Transport mode: only the payload of the IP packet is encrypted or authenticated</a:t>
            </a:r>
            <a:r>
              <a:rPr lang="en-SE" dirty="0"/>
              <a:t>, not the header</a:t>
            </a:r>
            <a:r>
              <a:rPr lang="en-US" dirty="0"/>
              <a:t>. Security protection is provided to traffic from one end host to another, i.e., end-to-end. </a:t>
            </a:r>
          </a:p>
          <a:p>
            <a:pPr lvl="1"/>
            <a:r>
              <a:rPr lang="en-US" dirty="0"/>
              <a:t>Tunnel mode (for VPN): the entire IP packet</a:t>
            </a:r>
            <a:r>
              <a:rPr lang="en-SE" dirty="0"/>
              <a:t> (header+payload)</a:t>
            </a:r>
            <a:r>
              <a:rPr lang="en-US" dirty="0"/>
              <a:t> is encrypted and authenticated. It is then encapsulated into a new IP packet with a new IP header. Security protection is provided to traffic from gateway of a network to the gateway of another network. (Gateway is often also the firewall) </a:t>
            </a:r>
            <a:endParaRPr lang="en-SE" dirty="0"/>
          </a:p>
        </p:txBody>
      </p:sp>
      <p:sp>
        <p:nvSpPr>
          <p:cNvPr id="4" name="Slide Number Placeholder 3">
            <a:extLst>
              <a:ext uri="{FF2B5EF4-FFF2-40B4-BE49-F238E27FC236}">
                <a16:creationId xmlns:a16="http://schemas.microsoft.com/office/drawing/2014/main" id="{640B8E59-9483-4660-9702-2745AC5847BB}"/>
              </a:ext>
            </a:extLst>
          </p:cNvPr>
          <p:cNvSpPr>
            <a:spLocks noGrp="1"/>
          </p:cNvSpPr>
          <p:nvPr>
            <p:ph type="sldNum" sz="quarter" idx="12"/>
          </p:nvPr>
        </p:nvSpPr>
        <p:spPr/>
        <p:txBody>
          <a:bodyPr/>
          <a:lstStyle/>
          <a:p>
            <a:pPr>
              <a:defRPr/>
            </a:pPr>
            <a:fld id="{F57F456A-00AF-44E6-8D70-638C0D0130FF}" type="slidenum">
              <a:rPr lang="en-US" altLang="zh-CN" smtClean="0"/>
              <a:pPr>
                <a:defRPr/>
              </a:pPr>
              <a:t>5</a:t>
            </a:fld>
            <a:endParaRPr lang="en-US" altLang="zh-CN" dirty="0"/>
          </a:p>
        </p:txBody>
      </p:sp>
      <p:pic>
        <p:nvPicPr>
          <p:cNvPr id="5" name="Shape 54">
            <a:extLst>
              <a:ext uri="{FF2B5EF4-FFF2-40B4-BE49-F238E27FC236}">
                <a16:creationId xmlns:a16="http://schemas.microsoft.com/office/drawing/2014/main" id="{8BCC1C06-86B5-4B31-9B0F-3EF10ACAABE1}"/>
              </a:ext>
            </a:extLst>
          </p:cNvPr>
          <p:cNvPicPr preferRelativeResize="0"/>
          <p:nvPr/>
        </p:nvPicPr>
        <p:blipFill>
          <a:blip r:embed="rId3">
            <a:alphaModFix/>
          </a:blip>
          <a:stretch>
            <a:fillRect/>
          </a:stretch>
        </p:blipFill>
        <p:spPr>
          <a:xfrm>
            <a:off x="457200" y="3486301"/>
            <a:ext cx="8234662" cy="3396506"/>
          </a:xfrm>
          <a:prstGeom prst="rect">
            <a:avLst/>
          </a:prstGeom>
          <a:noFill/>
          <a:ln>
            <a:noFill/>
          </a:ln>
        </p:spPr>
      </p:pic>
    </p:spTree>
    <p:extLst>
      <p:ext uri="{BB962C8B-B14F-4D97-AF65-F5344CB8AC3E}">
        <p14:creationId xmlns:p14="http://schemas.microsoft.com/office/powerpoint/2010/main" val="307161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0DA0-0916-49BF-BCDA-013C43AAD6CB}"/>
              </a:ext>
            </a:extLst>
          </p:cNvPr>
          <p:cNvSpPr>
            <a:spLocks noGrp="1"/>
          </p:cNvSpPr>
          <p:nvPr>
            <p:ph type="title"/>
          </p:nvPr>
        </p:nvSpPr>
        <p:spPr/>
        <p:txBody>
          <a:bodyPr/>
          <a:lstStyle/>
          <a:p>
            <a:r>
              <a:rPr lang="en-US" dirty="0"/>
              <a:t>Tunnel Mode</a:t>
            </a:r>
            <a:endParaRPr lang="en-SE" dirty="0"/>
          </a:p>
        </p:txBody>
      </p:sp>
      <p:sp>
        <p:nvSpPr>
          <p:cNvPr id="3" name="Content Placeholder 2">
            <a:extLst>
              <a:ext uri="{FF2B5EF4-FFF2-40B4-BE49-F238E27FC236}">
                <a16:creationId xmlns:a16="http://schemas.microsoft.com/office/drawing/2014/main" id="{FD2C333B-17D7-41D8-8750-E97E34567518}"/>
              </a:ext>
            </a:extLst>
          </p:cNvPr>
          <p:cNvSpPr>
            <a:spLocks noGrp="1"/>
          </p:cNvSpPr>
          <p:nvPr>
            <p:ph idx="1"/>
          </p:nvPr>
        </p:nvSpPr>
        <p:spPr>
          <a:xfrm>
            <a:off x="323528" y="1057003"/>
            <a:ext cx="8568952" cy="2660030"/>
          </a:xfrm>
        </p:spPr>
        <p:txBody>
          <a:bodyPr>
            <a:normAutofit fontScale="47500" lnSpcReduction="20000"/>
          </a:bodyPr>
          <a:lstStyle/>
          <a:p>
            <a:r>
              <a:rPr lang="en-US" dirty="0"/>
              <a:t>Suppose we have two end hosts, A and B, belonging to the same company but in two different Local Area Networks (LAN) over the Internet (e.g., two campuses of a university). </a:t>
            </a:r>
          </a:p>
          <a:p>
            <a:r>
              <a:rPr lang="en-US" dirty="0"/>
              <a:t>Before A’s packets leave its LAN, the gateway encrypts them and sends encrypted packets to the gateway to B’s LAN, which then decrypts the packets. An encrypted packet contains: 	</a:t>
            </a:r>
          </a:p>
          <a:p>
            <a:pPr lvl="1"/>
            <a:r>
              <a:rPr lang="en-US" dirty="0"/>
              <a:t>New IP header that specifies the gateway as the source IP and B's gateway as its destination IP. </a:t>
            </a:r>
          </a:p>
          <a:p>
            <a:pPr lvl="1"/>
            <a:r>
              <a:rPr lang="en-US" dirty="0" err="1"/>
              <a:t>IPSec</a:t>
            </a:r>
            <a:r>
              <a:rPr lang="en-US" dirty="0"/>
              <a:t> header that contains information about the protection provided using AH or ESP </a:t>
            </a:r>
          </a:p>
          <a:p>
            <a:pPr lvl="1"/>
            <a:r>
              <a:rPr lang="en-US" dirty="0"/>
              <a:t>The original packet as the data or payload. </a:t>
            </a:r>
            <a:endParaRPr lang="en-SE" dirty="0"/>
          </a:p>
        </p:txBody>
      </p:sp>
      <p:sp>
        <p:nvSpPr>
          <p:cNvPr id="4" name="Slide Number Placeholder 3">
            <a:extLst>
              <a:ext uri="{FF2B5EF4-FFF2-40B4-BE49-F238E27FC236}">
                <a16:creationId xmlns:a16="http://schemas.microsoft.com/office/drawing/2014/main" id="{0C1E2CBC-8E08-4EE0-92C9-F6891A7CEC8C}"/>
              </a:ext>
            </a:extLst>
          </p:cNvPr>
          <p:cNvSpPr>
            <a:spLocks noGrp="1"/>
          </p:cNvSpPr>
          <p:nvPr>
            <p:ph type="sldNum" sz="quarter" idx="12"/>
          </p:nvPr>
        </p:nvSpPr>
        <p:spPr/>
        <p:txBody>
          <a:bodyPr/>
          <a:lstStyle/>
          <a:p>
            <a:pPr>
              <a:defRPr/>
            </a:pPr>
            <a:fld id="{F57F456A-00AF-44E6-8D70-638C0D0130FF}" type="slidenum">
              <a:rPr lang="en-US" altLang="zh-CN" smtClean="0"/>
              <a:pPr>
                <a:defRPr/>
              </a:pPr>
              <a:t>6</a:t>
            </a:fld>
            <a:endParaRPr lang="en-US" altLang="zh-CN"/>
          </a:p>
        </p:txBody>
      </p:sp>
      <p:pic>
        <p:nvPicPr>
          <p:cNvPr id="5" name="Shape 61">
            <a:extLst>
              <a:ext uri="{FF2B5EF4-FFF2-40B4-BE49-F238E27FC236}">
                <a16:creationId xmlns:a16="http://schemas.microsoft.com/office/drawing/2014/main" id="{EB9777BD-FBE9-4DE2-864E-3D4FE06DBCEC}"/>
              </a:ext>
            </a:extLst>
          </p:cNvPr>
          <p:cNvPicPr preferRelativeResize="0"/>
          <p:nvPr/>
        </p:nvPicPr>
        <p:blipFill>
          <a:blip r:embed="rId2">
            <a:alphaModFix/>
          </a:blip>
          <a:stretch>
            <a:fillRect/>
          </a:stretch>
        </p:blipFill>
        <p:spPr>
          <a:xfrm>
            <a:off x="668898" y="3622260"/>
            <a:ext cx="8118038" cy="3180505"/>
          </a:xfrm>
          <a:prstGeom prst="rect">
            <a:avLst/>
          </a:prstGeom>
          <a:noFill/>
          <a:ln>
            <a:noFill/>
          </a:ln>
        </p:spPr>
      </p:pic>
    </p:spTree>
    <p:extLst>
      <p:ext uri="{BB962C8B-B14F-4D97-AF65-F5344CB8AC3E}">
        <p14:creationId xmlns:p14="http://schemas.microsoft.com/office/powerpoint/2010/main" val="2230482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6F286-3D52-432A-96F2-77DB70C4F6D7}"/>
              </a:ext>
            </a:extLst>
          </p:cNvPr>
          <p:cNvSpPr>
            <a:spLocks noGrp="1"/>
          </p:cNvSpPr>
          <p:nvPr>
            <p:ph type="title"/>
          </p:nvPr>
        </p:nvSpPr>
        <p:spPr/>
        <p:txBody>
          <a:bodyPr/>
          <a:lstStyle/>
          <a:p>
            <a:r>
              <a:rPr lang="en-US" dirty="0" err="1"/>
              <a:t>IPSec</a:t>
            </a:r>
            <a:r>
              <a:rPr lang="en-US" dirty="0"/>
              <a:t> Quiz</a:t>
            </a:r>
            <a:endParaRPr lang="en-SE" dirty="0"/>
          </a:p>
        </p:txBody>
      </p:sp>
      <p:sp>
        <p:nvSpPr>
          <p:cNvPr id="3" name="Content Placeholder 2">
            <a:extLst>
              <a:ext uri="{FF2B5EF4-FFF2-40B4-BE49-F238E27FC236}">
                <a16:creationId xmlns:a16="http://schemas.microsoft.com/office/drawing/2014/main" id="{C016DD33-29D9-420E-9552-4FC31172E2AA}"/>
              </a:ext>
            </a:extLst>
          </p:cNvPr>
          <p:cNvSpPr>
            <a:spLocks noGrp="1"/>
          </p:cNvSpPr>
          <p:nvPr>
            <p:ph idx="1"/>
          </p:nvPr>
        </p:nvSpPr>
        <p:spPr/>
        <p:txBody>
          <a:bodyPr/>
          <a:lstStyle/>
          <a:p>
            <a:r>
              <a:rPr lang="en-US" dirty="0"/>
              <a:t>IPsec can assure that</a:t>
            </a:r>
          </a:p>
          <a:p>
            <a:pPr lvl="1"/>
            <a:r>
              <a:rPr lang="en-US" dirty="0"/>
              <a:t>A. a router advertisement comes from an authorized router</a:t>
            </a:r>
          </a:p>
          <a:p>
            <a:pPr lvl="1"/>
            <a:r>
              <a:rPr lang="en-US" dirty="0"/>
              <a:t>B. a routing update is not forged</a:t>
            </a:r>
          </a:p>
          <a:p>
            <a:pPr lvl="1"/>
            <a:r>
              <a:rPr lang="en-US" dirty="0"/>
              <a:t>C. a redirect message comes from the router to which the initial packet was sent</a:t>
            </a:r>
          </a:p>
          <a:p>
            <a:pPr lvl="1"/>
            <a:r>
              <a:rPr lang="en-US" dirty="0"/>
              <a:t>D. all of the above</a:t>
            </a:r>
          </a:p>
          <a:p>
            <a:r>
              <a:rPr lang="en-US" dirty="0"/>
              <a:t>ANS: D</a:t>
            </a:r>
          </a:p>
          <a:p>
            <a:pPr lvl="1"/>
            <a:endParaRPr lang="en-SE" dirty="0"/>
          </a:p>
        </p:txBody>
      </p:sp>
      <p:sp>
        <p:nvSpPr>
          <p:cNvPr id="4" name="Slide Number Placeholder 3">
            <a:extLst>
              <a:ext uri="{FF2B5EF4-FFF2-40B4-BE49-F238E27FC236}">
                <a16:creationId xmlns:a16="http://schemas.microsoft.com/office/drawing/2014/main" id="{617A97E3-7ED0-4D35-A0A6-7588131CE1CA}"/>
              </a:ext>
            </a:extLst>
          </p:cNvPr>
          <p:cNvSpPr>
            <a:spLocks noGrp="1"/>
          </p:cNvSpPr>
          <p:nvPr>
            <p:ph type="sldNum" sz="quarter" idx="12"/>
          </p:nvPr>
        </p:nvSpPr>
        <p:spPr/>
        <p:txBody>
          <a:bodyPr/>
          <a:lstStyle/>
          <a:p>
            <a:pPr>
              <a:defRPr/>
            </a:pPr>
            <a:fld id="{F57F456A-00AF-44E6-8D70-638C0D0130FF}" type="slidenum">
              <a:rPr lang="en-US" altLang="zh-CN" smtClean="0"/>
              <a:pPr>
                <a:defRPr/>
              </a:pPr>
              <a:t>7</a:t>
            </a:fld>
            <a:endParaRPr lang="en-US" altLang="zh-CN" dirty="0"/>
          </a:p>
        </p:txBody>
      </p:sp>
    </p:spTree>
    <p:extLst>
      <p:ext uri="{BB962C8B-B14F-4D97-AF65-F5344CB8AC3E}">
        <p14:creationId xmlns:p14="http://schemas.microsoft.com/office/powerpoint/2010/main" val="2052399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3D3C0-1677-47AE-AA3E-3E13FA26E23C}"/>
              </a:ext>
            </a:extLst>
          </p:cNvPr>
          <p:cNvSpPr>
            <a:spLocks noGrp="1"/>
          </p:cNvSpPr>
          <p:nvPr>
            <p:ph type="title"/>
          </p:nvPr>
        </p:nvSpPr>
        <p:spPr/>
        <p:txBody>
          <a:bodyPr/>
          <a:lstStyle/>
          <a:p>
            <a:r>
              <a:rPr lang="en-US" dirty="0" err="1"/>
              <a:t>IPSec</a:t>
            </a:r>
            <a:r>
              <a:rPr lang="en-US" dirty="0"/>
              <a:t> Architecture</a:t>
            </a:r>
            <a:endParaRPr lang="en-SE" dirty="0"/>
          </a:p>
        </p:txBody>
      </p:sp>
      <p:sp>
        <p:nvSpPr>
          <p:cNvPr id="8" name="Content Placeholder 7">
            <a:extLst>
              <a:ext uri="{FF2B5EF4-FFF2-40B4-BE49-F238E27FC236}">
                <a16:creationId xmlns:a16="http://schemas.microsoft.com/office/drawing/2014/main" id="{1B455838-D0BA-461B-BCCB-FAFBC216AD72}"/>
              </a:ext>
            </a:extLst>
          </p:cNvPr>
          <p:cNvSpPr>
            <a:spLocks noGrp="1"/>
          </p:cNvSpPr>
          <p:nvPr>
            <p:ph idx="1"/>
          </p:nvPr>
        </p:nvSpPr>
        <p:spPr>
          <a:xfrm>
            <a:off x="323528" y="1196754"/>
            <a:ext cx="8568952" cy="1868878"/>
          </a:xfrm>
        </p:spPr>
        <p:txBody>
          <a:bodyPr>
            <a:normAutofit fontScale="77500" lnSpcReduction="20000"/>
          </a:bodyPr>
          <a:lstStyle/>
          <a:p>
            <a:r>
              <a:rPr lang="en-US" dirty="0" err="1"/>
              <a:t>IPSec</a:t>
            </a:r>
            <a:r>
              <a:rPr lang="en-US" dirty="0"/>
              <a:t> includes</a:t>
            </a:r>
          </a:p>
          <a:p>
            <a:pPr lvl="1"/>
            <a:r>
              <a:rPr lang="en-US" dirty="0"/>
              <a:t>Internet Key Exchange (IKE) protocol for negotiating protection parameters, including cryptographic algorithms and keys</a:t>
            </a:r>
          </a:p>
          <a:p>
            <a:pPr lvl="1"/>
            <a:r>
              <a:rPr lang="en-US" dirty="0"/>
              <a:t>Two types of protections: ESP and AH. </a:t>
            </a:r>
          </a:p>
          <a:p>
            <a:endParaRPr lang="en-US" dirty="0"/>
          </a:p>
          <a:p>
            <a:endParaRPr lang="en-SE" dirty="0"/>
          </a:p>
        </p:txBody>
      </p:sp>
      <p:sp>
        <p:nvSpPr>
          <p:cNvPr id="4" name="Slide Number Placeholder 3">
            <a:extLst>
              <a:ext uri="{FF2B5EF4-FFF2-40B4-BE49-F238E27FC236}">
                <a16:creationId xmlns:a16="http://schemas.microsoft.com/office/drawing/2014/main" id="{E032FD06-7151-49AD-8FC4-12EC7C306436}"/>
              </a:ext>
            </a:extLst>
          </p:cNvPr>
          <p:cNvSpPr>
            <a:spLocks noGrp="1"/>
          </p:cNvSpPr>
          <p:nvPr>
            <p:ph type="sldNum" sz="quarter" idx="12"/>
          </p:nvPr>
        </p:nvSpPr>
        <p:spPr/>
        <p:txBody>
          <a:bodyPr/>
          <a:lstStyle/>
          <a:p>
            <a:pPr>
              <a:defRPr/>
            </a:pPr>
            <a:fld id="{FE160EA6-A35E-4F72-A219-BD66FDF9DC93}" type="slidenum">
              <a:rPr lang="en-US" altLang="zh-CN" smtClean="0"/>
              <a:pPr>
                <a:defRPr/>
              </a:pPr>
              <a:t>8</a:t>
            </a:fld>
            <a:endParaRPr lang="en-US" altLang="zh-CN" dirty="0"/>
          </a:p>
        </p:txBody>
      </p:sp>
      <p:pic>
        <p:nvPicPr>
          <p:cNvPr id="5" name="Shape 79">
            <a:extLst>
              <a:ext uri="{FF2B5EF4-FFF2-40B4-BE49-F238E27FC236}">
                <a16:creationId xmlns:a16="http://schemas.microsoft.com/office/drawing/2014/main" id="{47068823-4E18-47E8-A021-116AA1D71511}"/>
              </a:ext>
            </a:extLst>
          </p:cNvPr>
          <p:cNvPicPr preferRelativeResize="0"/>
          <p:nvPr/>
        </p:nvPicPr>
        <p:blipFill>
          <a:blip r:embed="rId3">
            <a:alphaModFix/>
          </a:blip>
          <a:stretch>
            <a:fillRect/>
          </a:stretch>
        </p:blipFill>
        <p:spPr>
          <a:xfrm>
            <a:off x="610664" y="3065631"/>
            <a:ext cx="7994680" cy="3687375"/>
          </a:xfrm>
          <a:prstGeom prst="rect">
            <a:avLst/>
          </a:prstGeom>
          <a:noFill/>
          <a:ln>
            <a:noFill/>
          </a:ln>
        </p:spPr>
      </p:pic>
    </p:spTree>
    <p:extLst>
      <p:ext uri="{BB962C8B-B14F-4D97-AF65-F5344CB8AC3E}">
        <p14:creationId xmlns:p14="http://schemas.microsoft.com/office/powerpoint/2010/main" val="107751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Shape 85"/>
          <p:cNvPicPr preferRelativeResize="0"/>
          <p:nvPr/>
        </p:nvPicPr>
        <p:blipFill>
          <a:blip r:embed="rId3">
            <a:alphaModFix/>
          </a:blip>
          <a:stretch>
            <a:fillRect/>
          </a:stretch>
        </p:blipFill>
        <p:spPr>
          <a:xfrm>
            <a:off x="3059832" y="3133291"/>
            <a:ext cx="3538988" cy="3518981"/>
          </a:xfrm>
          <a:prstGeom prst="rect">
            <a:avLst/>
          </a:prstGeom>
          <a:noFill/>
          <a:ln>
            <a:noFill/>
          </a:ln>
        </p:spPr>
      </p:pic>
      <p:sp>
        <p:nvSpPr>
          <p:cNvPr id="3" name="Title 2">
            <a:extLst>
              <a:ext uri="{FF2B5EF4-FFF2-40B4-BE49-F238E27FC236}">
                <a16:creationId xmlns:a16="http://schemas.microsoft.com/office/drawing/2014/main" id="{8111E4B0-51F4-47AC-BD8F-5E8FFCE3E155}"/>
              </a:ext>
            </a:extLst>
          </p:cNvPr>
          <p:cNvSpPr>
            <a:spLocks noGrp="1"/>
          </p:cNvSpPr>
          <p:nvPr>
            <p:ph type="title"/>
          </p:nvPr>
        </p:nvSpPr>
        <p:spPr/>
        <p:txBody>
          <a:bodyPr/>
          <a:lstStyle/>
          <a:p>
            <a:r>
              <a:rPr lang="en-US" altLang="en-US" sz="3600" dirty="0"/>
              <a:t>Encapsulated Security Payload (ESP)</a:t>
            </a:r>
            <a:endParaRPr lang="en-SE" sz="3600" dirty="0"/>
          </a:p>
        </p:txBody>
      </p:sp>
      <p:sp>
        <p:nvSpPr>
          <p:cNvPr id="87" name="Shape 8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250" dirty="0">
                <a:solidFill>
                  <a:schemeClr val="dk1"/>
                </a:solidFill>
              </a:rPr>
              <a:t>Encrypt and authenticate each packet</a:t>
            </a:r>
          </a:p>
          <a:p>
            <a:pPr marL="257175" indent="-142875">
              <a:lnSpc>
                <a:spcPct val="115000"/>
              </a:lnSpc>
              <a:spcBef>
                <a:spcPts val="480"/>
              </a:spcBef>
              <a:buClr>
                <a:srgbClr val="6B9462"/>
              </a:buClr>
            </a:pPr>
            <a:r>
              <a:rPr lang="en-US" sz="2250" b="1" dirty="0">
                <a:solidFill>
                  <a:srgbClr val="6B9462"/>
                </a:solidFill>
              </a:rPr>
              <a:t>Encryption is applied to packet payload</a:t>
            </a:r>
          </a:p>
          <a:p>
            <a:pPr marL="257175" indent="-142875">
              <a:lnSpc>
                <a:spcPct val="115000"/>
              </a:lnSpc>
              <a:spcBef>
                <a:spcPts val="480"/>
              </a:spcBef>
              <a:buClr>
                <a:schemeClr val="dk1"/>
              </a:buClr>
            </a:pPr>
            <a:r>
              <a:rPr lang="en-US" sz="2250" dirty="0">
                <a:solidFill>
                  <a:schemeClr val="dk1"/>
                </a:solidFill>
              </a:rPr>
              <a:t>Authentication is applied to data in the </a:t>
            </a:r>
            <a:r>
              <a:rPr lang="en-US" sz="2250" b="1" dirty="0" err="1">
                <a:solidFill>
                  <a:srgbClr val="6B9462"/>
                </a:solidFill>
              </a:rPr>
              <a:t>IPSec</a:t>
            </a:r>
            <a:r>
              <a:rPr lang="en-US" sz="2250" b="1" dirty="0">
                <a:solidFill>
                  <a:srgbClr val="6B9462"/>
                </a:solidFill>
              </a:rPr>
              <a:t> header as well as the data contained as payload</a:t>
            </a:r>
            <a:r>
              <a:rPr lang="en-US" sz="2250" dirty="0">
                <a:solidFill>
                  <a:schemeClr val="dk1"/>
                </a:solidFill>
              </a:rPr>
              <a:t>, after encryption is applied</a:t>
            </a:r>
          </a:p>
          <a:p>
            <a:pPr>
              <a:lnSpc>
                <a:spcPct val="115000"/>
              </a:lnSpc>
              <a:spcBef>
                <a:spcPts val="0"/>
              </a:spcBef>
              <a:buNone/>
            </a:pPr>
            <a:endParaRPr sz="2250" dirty="0"/>
          </a:p>
        </p:txBody>
      </p:sp>
      <p:sp>
        <p:nvSpPr>
          <p:cNvPr id="5" name="Title 1">
            <a:extLst>
              <a:ext uri="{FF2B5EF4-FFF2-40B4-BE49-F238E27FC236}">
                <a16:creationId xmlns:a16="http://schemas.microsoft.com/office/drawing/2014/main" id="{4CB13520-25CA-44A4-AD0A-62C9435371E3}"/>
              </a:ext>
            </a:extLst>
          </p:cNvPr>
          <p:cNvSpPr txBox="1">
            <a:spLocks/>
          </p:cNvSpPr>
          <p:nvPr/>
        </p:nvSpPr>
        <p:spPr bwMode="auto">
          <a:xfrm>
            <a:off x="287524" y="997818"/>
            <a:ext cx="8568952"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endParaRPr lang="en-SE" altLang="en-US" dirty="0">
              <a:solidFill>
                <a:srgbClr val="9B37AA"/>
              </a:solidFill>
            </a:endParaRPr>
          </a:p>
        </p:txBody>
      </p:sp>
      <p:sp>
        <p:nvSpPr>
          <p:cNvPr id="10" name="Slide Number Placeholder 3">
            <a:extLst>
              <a:ext uri="{FF2B5EF4-FFF2-40B4-BE49-F238E27FC236}">
                <a16:creationId xmlns:a16="http://schemas.microsoft.com/office/drawing/2014/main" id="{1800E688-CAB9-4175-BAA6-39BF9F988AFF}"/>
              </a:ext>
            </a:extLst>
          </p:cNvPr>
          <p:cNvSpPr>
            <a:spLocks noGrp="1"/>
          </p:cNvSpPr>
          <p:nvPr>
            <p:ph type="sldNum" sz="quarter" idx="12"/>
          </p:nvPr>
        </p:nvSpPr>
        <p:spPr>
          <a:xfrm>
            <a:off x="7010400" y="6547122"/>
            <a:ext cx="2133600" cy="244475"/>
          </a:xfrm>
        </p:spPr>
        <p:txBody>
          <a:bodyPr/>
          <a:lstStyle/>
          <a:p>
            <a:pPr>
              <a:defRPr/>
            </a:pPr>
            <a:fld id="{F57F456A-00AF-44E6-8D70-638C0D0130FF}" type="slidenum">
              <a:rPr lang="en-US" altLang="zh-CN" smtClean="0"/>
              <a:pPr>
                <a:defRPr/>
              </a:pPr>
              <a:t>9</a:t>
            </a:fld>
            <a:endParaRPr lang="en-US" altLang="zh-CN" dirty="0"/>
          </a:p>
        </p:txBody>
      </p:sp>
    </p:spTree>
  </p:cSld>
  <p:clrMapOvr>
    <a:masterClrMapping/>
  </p:clrMapOvr>
  <p:transition spd="slow">
    <p:cut/>
  </p:transition>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_SDCSlideTemplate.potx" id="{BEE0CAF3-FB35-4472-BCA7-928806E70082}" vid="{0172F94F-FF30-4191-A368-944F4985A95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46996</TotalTime>
  <Words>5216</Words>
  <Application>Microsoft Office PowerPoint</Application>
  <PresentationFormat>On-screen Show (4:3)</PresentationFormat>
  <Paragraphs>467</Paragraphs>
  <Slides>41</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Gloria Hallelujah</vt:lpstr>
      <vt:lpstr>Arial</vt:lpstr>
      <vt:lpstr>Cambria Math</vt:lpstr>
      <vt:lpstr>Times New Roman</vt:lpstr>
      <vt:lpstr>Default Design</vt:lpstr>
      <vt:lpstr>CH22 IPSec and TLS</vt:lpstr>
      <vt:lpstr>Outline</vt:lpstr>
      <vt:lpstr>IP Spoofing</vt:lpstr>
      <vt:lpstr>Goals of IPSec</vt:lpstr>
      <vt:lpstr>Two Modes of IPSec</vt:lpstr>
      <vt:lpstr>Tunnel Mode</vt:lpstr>
      <vt:lpstr>IPSec Quiz</vt:lpstr>
      <vt:lpstr>IPSec Architecture</vt:lpstr>
      <vt:lpstr>Encapsulated Security Payload (ESP)</vt:lpstr>
      <vt:lpstr>ESP Modes Quiz</vt:lpstr>
      <vt:lpstr>ESP in Transport Mode</vt:lpstr>
      <vt:lpstr>ESP Tunnel Mode</vt:lpstr>
      <vt:lpstr>Authentication Header (AH)</vt:lpstr>
      <vt:lpstr>Authentication Header in Transport Mode</vt:lpstr>
      <vt:lpstr>Authentication Header in Tunnel Mode</vt:lpstr>
      <vt:lpstr>ESP and AH Quiz</vt:lpstr>
      <vt:lpstr>Internet Key Exchange (IKE)</vt:lpstr>
      <vt:lpstr>Security Association (SA)</vt:lpstr>
      <vt:lpstr>IPSec Summary</vt:lpstr>
      <vt:lpstr>SPD and SADB Fit Together</vt:lpstr>
      <vt:lpstr>SPD and SADB Example:</vt:lpstr>
      <vt:lpstr>SPD and SADB for Transport mode</vt:lpstr>
      <vt:lpstr>SPD and SADB for Tunnel Mode:</vt:lpstr>
      <vt:lpstr>Outbound Processing</vt:lpstr>
      <vt:lpstr>Inbound Processing</vt:lpstr>
      <vt:lpstr>Anti-Replay w. Sliding Window </vt:lpstr>
      <vt:lpstr>Anti-Replay w. Sliding Window </vt:lpstr>
      <vt:lpstr>IPSec Quiz</vt:lpstr>
      <vt:lpstr>Outline</vt:lpstr>
      <vt:lpstr>SSL and TLS</vt:lpstr>
      <vt:lpstr>TLS Layers</vt:lpstr>
      <vt:lpstr>TLS Concepts</vt:lpstr>
      <vt:lpstr>SSL Record Protocol</vt:lpstr>
      <vt:lpstr>Handshake Protocol Phase 1</vt:lpstr>
      <vt:lpstr>Handshake Protocol Parameters</vt:lpstr>
      <vt:lpstr>The Handshake Protocol Phase 2</vt:lpstr>
      <vt:lpstr>The Handshake Protocol Phase 3</vt:lpstr>
      <vt:lpstr>The Handshake Protocol Phase 4</vt:lpstr>
      <vt:lpstr>PowerPoint Presentation</vt:lpstr>
      <vt:lpstr>SSL &amp; TLS Quiz</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 Lecture Overheads</dc:subject>
  <dc:creator>Dr Lawrie Brown</dc:creator>
  <cp:lastModifiedBy>Zonghua Gu</cp:lastModifiedBy>
  <cp:revision>341</cp:revision>
  <dcterms:created xsi:type="dcterms:W3CDTF">2014-08-18T03:27:50Z</dcterms:created>
  <dcterms:modified xsi:type="dcterms:W3CDTF">2021-05-04T04:38:41Z</dcterms:modified>
</cp:coreProperties>
</file>